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
  </p:notesMasterIdLst>
  <p:sldIdLst>
    <p:sldId id="285" r:id="rId3"/>
    <p:sldId id="268" r:id="rId4"/>
    <p:sldId id="267" r:id="rId5"/>
    <p:sldId id="293" r:id="rId6"/>
    <p:sldId id="286" r:id="rId7"/>
    <p:sldId id="288" r:id="rId8"/>
    <p:sldId id="289" r:id="rId9"/>
    <p:sldId id="306" r:id="rId10"/>
    <p:sldId id="307" r:id="rId11"/>
    <p:sldId id="298" r:id="rId12"/>
    <p:sldId id="308" r:id="rId13"/>
    <p:sldId id="297"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59" d="100"/>
          <a:sy n="59" d="100"/>
        </p:scale>
        <p:origin x="91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545F7-CF54-4B8F-96ED-7E0FDADEE6E3}" type="datetimeFigureOut">
              <a:rPr lang="en-IN" smtClean="0"/>
              <a:t>17-06-2024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4E727-1895-47DC-BE5F-145B2A6F890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panose="020F0502020204030204"/>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29506454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29506454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529506454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A3F856F-536F-4794-BC20-520710497902}" type="datetimeFigureOut">
              <a:rPr lang="en-IN" smtClean="0"/>
              <a:t>17-06-2024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A3F856F-536F-4794-BC20-520710497902}" type="datetimeFigureOut">
              <a:rPr lang="en-IN" smtClean="0"/>
              <a:t>17-06-2024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F856F-536F-4794-BC20-520710497902}" type="datetimeFigureOut">
              <a:rPr lang="en-IN" smtClean="0"/>
              <a:t>17-06-2024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F856F-536F-4794-BC20-520710497902}" type="datetimeFigureOut">
              <a:rPr lang="en-IN" smtClean="0"/>
              <a:t>17-06-2024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A3F856F-536F-4794-BC20-520710497902}" type="datetimeFigureOut">
              <a:rPr lang="en-IN" smtClean="0"/>
              <a:t>17-06-2024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A3F856F-536F-4794-BC20-520710497902}" type="datetimeFigureOut">
              <a:rPr lang="en-IN" smtClean="0"/>
              <a:t>17-06-2024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F856F-536F-4794-BC20-520710497902}" type="datetimeFigureOut">
              <a:rPr lang="en-IN" smtClean="0"/>
              <a:t>17-06-2024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F856F-536F-4794-BC20-520710497902}" type="datetimeFigureOut">
              <a:rPr lang="en-IN" smtClean="0"/>
              <a:t>17-06-2024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D2BB50-5492-4DCA-B601-528C4532C9D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F856F-536F-4794-BC20-520710497902}" type="datetimeFigureOut">
              <a:rPr lang="en-IN" smtClean="0"/>
              <a:t>17-06-2024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2BB50-5492-4DCA-B601-528C4532C9D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F856F-536F-4794-BC20-520710497902}" type="datetimeFigureOut">
              <a:rPr lang="en-IN" smtClean="0"/>
              <a:t>17-06-2024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2BB50-5492-4DCA-B601-528C4532C9D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6.jpg"/><Relationship Id="rId4" Type="http://schemas.openxmlformats.org/officeDocument/2006/relationships/image" Target="../media/image12.jpg"/><Relationship Id="rId9"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876927" y="805452"/>
            <a:ext cx="9354600" cy="6060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2060"/>
                </a:solidFill>
                <a:latin typeface="Calibri" panose="020F0502020204030204"/>
                <a:ea typeface="Calibri" panose="020F0502020204030204"/>
                <a:cs typeface="Calibri" panose="020F0502020204030204"/>
                <a:sym typeface="Calibri" panose="020F0502020204030204"/>
              </a:rPr>
              <a:t>NVIDIA-KLE Tech.</a:t>
            </a:r>
            <a:endParaRPr sz="1865"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89" name="Google Shape;89;p1"/>
          <p:cNvPicPr preferRelativeResize="0"/>
          <p:nvPr/>
        </p:nvPicPr>
        <p:blipFill rotWithShape="1">
          <a:blip r:embed="rId3"/>
          <a:srcRect/>
          <a:stretch>
            <a:fillRect/>
          </a:stretch>
        </p:blipFill>
        <p:spPr>
          <a:xfrm>
            <a:off x="446472" y="690390"/>
            <a:ext cx="1430457" cy="1430457"/>
          </a:xfrm>
          <a:prstGeom prst="rect">
            <a:avLst/>
          </a:prstGeom>
          <a:noFill/>
          <a:ln>
            <a:noFill/>
          </a:ln>
        </p:spPr>
      </p:pic>
      <p:sp>
        <p:nvSpPr>
          <p:cNvPr id="90" name="Google Shape;90;p1"/>
          <p:cNvSpPr/>
          <p:nvPr/>
        </p:nvSpPr>
        <p:spPr>
          <a:xfrm>
            <a:off x="3940475" y="5597882"/>
            <a:ext cx="3623700" cy="362400"/>
          </a:xfrm>
          <a:prstGeom prst="rect">
            <a:avLst/>
          </a:prstGeom>
          <a:solidFill>
            <a:srgbClr val="C4E0B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panose="020B0604020202020204"/>
              <a:buNone/>
            </a:pPr>
            <a:r>
              <a:rPr lang="en-US" sz="1865" b="0" i="0" u="none" strike="noStrike" cap="none" dirty="0">
                <a:solidFill>
                  <a:srgbClr val="002060"/>
                </a:solidFill>
                <a:latin typeface="Calibri" panose="020F0502020204030204"/>
                <a:ea typeface="Calibri" panose="020F0502020204030204"/>
                <a:cs typeface="Calibri" panose="020F0502020204030204"/>
                <a:sym typeface="Calibri" panose="020F0502020204030204"/>
              </a:rPr>
              <a:t>20</a:t>
            </a:r>
            <a:r>
              <a:rPr lang="en-US" sz="1865" b="0" i="0" u="none" strike="noStrike" cap="none" baseline="30000" dirty="0">
                <a:solidFill>
                  <a:srgbClr val="002060"/>
                </a:solidFill>
                <a:latin typeface="Calibri" panose="020F0502020204030204"/>
                <a:ea typeface="Calibri" panose="020F0502020204030204"/>
                <a:cs typeface="Calibri" panose="020F0502020204030204"/>
                <a:sym typeface="Calibri" panose="020F0502020204030204"/>
              </a:rPr>
              <a:t>th</a:t>
            </a:r>
            <a:r>
              <a:rPr lang="en-US" sz="1865" b="0" i="0" u="none" strike="noStrike" cap="none" dirty="0">
                <a:solidFill>
                  <a:srgbClr val="002060"/>
                </a:solidFill>
                <a:latin typeface="Calibri" panose="020F0502020204030204"/>
                <a:ea typeface="Calibri" panose="020F0502020204030204"/>
                <a:cs typeface="Calibri" panose="020F0502020204030204"/>
                <a:sym typeface="Calibri" panose="020F0502020204030204"/>
              </a:rPr>
              <a:t> May 2024</a:t>
            </a:r>
            <a:endParaRPr sz="1865" b="0" i="0" u="none" strike="noStrike" cap="none" dirty="0">
              <a:solidFill>
                <a:srgbClr val="002060"/>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txBox="1"/>
          <p:nvPr/>
        </p:nvSpPr>
        <p:spPr>
          <a:xfrm>
            <a:off x="1087500" y="2241224"/>
            <a:ext cx="10266300" cy="711693"/>
          </a:xfrm>
          <a:prstGeom prst="rect">
            <a:avLst/>
          </a:prstGeom>
          <a:noFill/>
          <a:ln>
            <a:noFill/>
          </a:ln>
        </p:spPr>
        <p:txBody>
          <a:bodyPr spcFirstLastPara="1" wrap="square" lIns="91425" tIns="45700" rIns="91425" bIns="45700" anchor="t" anchorCtr="0">
            <a:spAutoFit/>
          </a:bodyPr>
          <a:lstStyle/>
          <a:p>
            <a:pPr lvl="0" algn="ctr">
              <a:lnSpc>
                <a:spcPct val="115000"/>
              </a:lnSpc>
              <a:buClr>
                <a:schemeClr val="dk1"/>
              </a:buClr>
              <a:buSzPts val="1100"/>
            </a:pPr>
            <a:r>
              <a:rPr lang="en-US" sz="3500" b="1" dirty="0">
                <a:solidFill>
                  <a:srgbClr val="1155CC"/>
                </a:solidFill>
                <a:latin typeface="Calibri" panose="020F0502020204030204"/>
                <a:ea typeface="Calibri" panose="020F0502020204030204"/>
                <a:cs typeface="Calibri" panose="020F0502020204030204"/>
                <a:sym typeface="Calibri" panose="020F0502020204030204"/>
              </a:rPr>
              <a:t>IMAGE DEGRADATION TOOL</a:t>
            </a:r>
          </a:p>
        </p:txBody>
      </p:sp>
      <p:pic>
        <p:nvPicPr>
          <p:cNvPr id="92" name="Google Shape;92;p1"/>
          <p:cNvPicPr preferRelativeResize="0"/>
          <p:nvPr/>
        </p:nvPicPr>
        <p:blipFill rotWithShape="1">
          <a:blip r:embed="rId4"/>
          <a:srcRect l="21252" t="12460" r="17778" b="11747"/>
          <a:stretch>
            <a:fillRect/>
          </a:stretch>
        </p:blipFill>
        <p:spPr>
          <a:xfrm>
            <a:off x="9991025" y="583790"/>
            <a:ext cx="1742172" cy="1212783"/>
          </a:xfrm>
          <a:prstGeom prst="rect">
            <a:avLst/>
          </a:prstGeom>
          <a:noFill/>
          <a:ln>
            <a:noFill/>
          </a:ln>
        </p:spPr>
      </p:pic>
      <p:graphicFrame>
        <p:nvGraphicFramePr>
          <p:cNvPr id="3" name="Table 2"/>
          <p:cNvGraphicFramePr>
            <a:graphicFrameLocks noGrp="1"/>
          </p:cNvGraphicFramePr>
          <p:nvPr/>
        </p:nvGraphicFramePr>
        <p:xfrm>
          <a:off x="1674586" y="3147204"/>
          <a:ext cx="8474767" cy="2063964"/>
        </p:xfrm>
        <a:graphic>
          <a:graphicData uri="http://schemas.openxmlformats.org/drawingml/2006/table">
            <a:tbl>
              <a:tblPr firstRow="1" bandRow="1">
                <a:tableStyleId>{5940675A-B579-460E-94D1-54222C63F5DA}</a:tableStyleId>
              </a:tblPr>
              <a:tblGrid>
                <a:gridCol w="3396295">
                  <a:extLst>
                    <a:ext uri="{9D8B030D-6E8A-4147-A177-3AD203B41FA5}">
                      <a16:colId xmlns:a16="http://schemas.microsoft.com/office/drawing/2014/main" val="20000"/>
                    </a:ext>
                  </a:extLst>
                </a:gridCol>
                <a:gridCol w="5078472">
                  <a:extLst>
                    <a:ext uri="{9D8B030D-6E8A-4147-A177-3AD203B41FA5}">
                      <a16:colId xmlns:a16="http://schemas.microsoft.com/office/drawing/2014/main" val="20001"/>
                    </a:ext>
                  </a:extLst>
                </a:gridCol>
              </a:tblGrid>
              <a:tr h="376662">
                <a:tc>
                  <a:txBody>
                    <a:bodyPr/>
                    <a:lstStyle/>
                    <a:p>
                      <a:r>
                        <a:rPr lang="en-IN" sz="1600" b="1" dirty="0">
                          <a:latin typeface="+mn-lt"/>
                        </a:rPr>
                        <a:t>KLE Tech Mentor</a:t>
                      </a:r>
                    </a:p>
                  </a:txBody>
                  <a:tcPr>
                    <a:solidFill>
                      <a:schemeClr val="accent6">
                        <a:lumMod val="20000"/>
                        <a:lumOff val="80000"/>
                      </a:schemeClr>
                    </a:solidFill>
                  </a:tcPr>
                </a:tc>
                <a:tc>
                  <a:txBody>
                    <a:bodyPr/>
                    <a:lstStyle/>
                    <a:p>
                      <a:r>
                        <a:rPr lang="en-US" sz="1600" dirty="0">
                          <a:latin typeface="+mn-lt"/>
                        </a:rPr>
                        <a:t>Nalini C Iyer , </a:t>
                      </a:r>
                      <a:r>
                        <a:rPr lang="en-US" sz="1600">
                          <a:latin typeface="+mn-lt"/>
                        </a:rPr>
                        <a:t>Basawaraj</a:t>
                      </a:r>
                      <a:r>
                        <a:rPr lang="en-US" sz="1600" dirty="0">
                          <a:latin typeface="+mn-lt"/>
                        </a:rPr>
                        <a:t> Patil</a:t>
                      </a:r>
                      <a:endParaRPr lang="en-IN" sz="1600" dirty="0">
                        <a:latin typeface="+mn-lt"/>
                      </a:endParaRPr>
                    </a:p>
                  </a:txBody>
                  <a:tcPr>
                    <a:solidFill>
                      <a:schemeClr val="bg1"/>
                    </a:solidFill>
                  </a:tcPr>
                </a:tc>
                <a:extLst>
                  <a:ext uri="{0D108BD9-81ED-4DB2-BD59-A6C34878D82A}">
                    <a16:rowId xmlns:a16="http://schemas.microsoft.com/office/drawing/2014/main" val="10000"/>
                  </a:ext>
                </a:extLst>
              </a:tr>
              <a:tr h="376662">
                <a:tc>
                  <a:txBody>
                    <a:bodyPr/>
                    <a:lstStyle/>
                    <a:p>
                      <a:r>
                        <a:rPr lang="en-IN" sz="1600" b="1" dirty="0">
                          <a:latin typeface="+mn-lt"/>
                        </a:rPr>
                        <a:t>NVIDIA Mentor</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600" b="0" i="0" u="none" strike="noStrike" kern="0" cap="none" spc="0" normalizeH="0" baseline="0" noProof="0" dirty="0">
                          <a:ln>
                            <a:noFill/>
                          </a:ln>
                          <a:solidFill>
                            <a:srgbClr val="000000"/>
                          </a:solidFill>
                          <a:effectLst/>
                          <a:uLnTx/>
                          <a:uFillTx/>
                          <a:latin typeface="+mn-lt"/>
                          <a:ea typeface="Arial" panose="020B0604020202020204"/>
                          <a:cs typeface="Arial" panose="020B0604020202020204"/>
                          <a:sym typeface="Arial" panose="020B0604020202020204"/>
                        </a:rPr>
                        <a:t>Robin Jenkin</a:t>
                      </a:r>
                    </a:p>
                  </a:txBody>
                  <a:tcPr>
                    <a:solidFill>
                      <a:schemeClr val="bg1"/>
                    </a:solidFill>
                  </a:tcPr>
                </a:tc>
                <a:extLst>
                  <a:ext uri="{0D108BD9-81ED-4DB2-BD59-A6C34878D82A}">
                    <a16:rowId xmlns:a16="http://schemas.microsoft.com/office/drawing/2014/main" val="10001"/>
                  </a:ext>
                </a:extLst>
              </a:tr>
              <a:tr h="1198472">
                <a:tc>
                  <a:txBody>
                    <a:bodyPr/>
                    <a:lstStyle/>
                    <a:p>
                      <a:pPr algn="just"/>
                      <a:r>
                        <a:rPr lang="en-IN" sz="1600" b="1" dirty="0">
                          <a:latin typeface="+mn-lt"/>
                        </a:rPr>
                        <a:t>Student Team</a:t>
                      </a:r>
                    </a:p>
                  </a:txBody>
                  <a:tcPr>
                    <a:solidFill>
                      <a:schemeClr val="accent6">
                        <a:lumMod val="20000"/>
                        <a:lumOff val="80000"/>
                      </a:schemeClr>
                    </a:solidFill>
                  </a:tcPr>
                </a:tc>
                <a:tc>
                  <a:txBody>
                    <a:bodyPr/>
                    <a:lstStyle/>
                    <a:p>
                      <a:pPr algn="just"/>
                      <a:r>
                        <a:rPr lang="en-US" sz="1600" dirty="0">
                          <a:latin typeface="+mn-lt"/>
                        </a:rPr>
                        <a:t>Mayur Patil                  	                    01FE22BEC438</a:t>
                      </a:r>
                    </a:p>
                    <a:p>
                      <a:pPr algn="just"/>
                      <a:r>
                        <a:rPr lang="en-US" sz="1600" dirty="0">
                          <a:latin typeface="+mn-lt"/>
                        </a:rPr>
                        <a:t>Ryan Fernandes 		01FE21BEC006</a:t>
                      </a:r>
                    </a:p>
                    <a:p>
                      <a:pPr algn="just"/>
                      <a:r>
                        <a:rPr lang="en-US" sz="1600" dirty="0">
                          <a:latin typeface="+mn-lt"/>
                        </a:rPr>
                        <a:t>Adnan Ahmed </a:t>
                      </a:r>
                      <a:r>
                        <a:rPr lang="en-US" sz="1600" dirty="0" err="1">
                          <a:latin typeface="+mn-lt"/>
                        </a:rPr>
                        <a:t>Mirji</a:t>
                      </a:r>
                      <a:r>
                        <a:rPr lang="en-US" sz="1600" dirty="0">
                          <a:latin typeface="+mn-lt"/>
                        </a:rPr>
                        <a:t>  	                    01FE22BEC428</a:t>
                      </a:r>
                    </a:p>
                    <a:p>
                      <a:pPr algn="just"/>
                      <a:r>
                        <a:rPr lang="en-US" sz="1600" dirty="0">
                          <a:latin typeface="+mn-lt"/>
                        </a:rPr>
                        <a:t>Shaheed Akhtar Chikkumbi 	01FE22BEC429</a:t>
                      </a:r>
                    </a:p>
                    <a:p>
                      <a:pPr algn="just"/>
                      <a:r>
                        <a:rPr lang="en-US" sz="1600" dirty="0" err="1">
                          <a:latin typeface="+mn-lt"/>
                        </a:rPr>
                        <a:t>Gousekhan</a:t>
                      </a:r>
                      <a:r>
                        <a:rPr lang="en-US" sz="1600" dirty="0">
                          <a:latin typeface="+mn-lt"/>
                        </a:rPr>
                        <a:t> S </a:t>
                      </a:r>
                      <a:r>
                        <a:rPr lang="en-US" sz="1600" dirty="0" err="1">
                          <a:latin typeface="+mn-lt"/>
                        </a:rPr>
                        <a:t>Karmadi</a:t>
                      </a:r>
                      <a:r>
                        <a:rPr lang="en-US" sz="1600" dirty="0">
                          <a:latin typeface="+mn-lt"/>
                        </a:rPr>
                        <a:t>                     01FE22BEC434</a:t>
                      </a:r>
                    </a:p>
                  </a:txBody>
                  <a:tcP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3"/>
          <p:cNvPicPr preferRelativeResize="0"/>
          <p:nvPr/>
        </p:nvPicPr>
        <p:blipFill rotWithShape="1">
          <a:blip r:embed="rId2"/>
          <a:srcRect/>
          <a:stretch>
            <a:fillRect/>
          </a:stretch>
        </p:blipFill>
        <p:spPr>
          <a:xfrm>
            <a:off x="0" y="0"/>
            <a:ext cx="721367" cy="721367"/>
          </a:xfrm>
          <a:prstGeom prst="rect">
            <a:avLst/>
          </a:prstGeom>
          <a:noFill/>
          <a:ln>
            <a:noFill/>
          </a:ln>
        </p:spPr>
      </p:pic>
      <p:sp>
        <p:nvSpPr>
          <p:cNvPr id="8" name="Google Shape;115;p3"/>
          <p:cNvSpPr/>
          <p:nvPr/>
        </p:nvSpPr>
        <p:spPr>
          <a:xfrm>
            <a:off x="721367" y="40986"/>
            <a:ext cx="11234914" cy="605985"/>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9" name="Google Shape;116;p3"/>
          <p:cNvPicPr preferRelativeResize="0"/>
          <p:nvPr/>
        </p:nvPicPr>
        <p:blipFill rotWithShape="1">
          <a:blip r:embed="rId3"/>
          <a:srcRect l="21252" t="12460" r="17778" b="11747"/>
          <a:stretch>
            <a:fillRect/>
          </a:stretch>
        </p:blipFill>
        <p:spPr>
          <a:xfrm>
            <a:off x="11198120" y="30893"/>
            <a:ext cx="947495" cy="659582"/>
          </a:xfrm>
          <a:prstGeom prst="rect">
            <a:avLst/>
          </a:prstGeom>
          <a:noFill/>
          <a:ln>
            <a:noFill/>
          </a:ln>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875" y="660735"/>
            <a:ext cx="2865148" cy="2629473"/>
          </a:xfrm>
          <a:prstGeom prst="rect">
            <a:avLst/>
          </a:prstGeom>
        </p:spPr>
      </p:pic>
      <p:sp>
        <p:nvSpPr>
          <p:cNvPr id="15" name="TextBox 14"/>
          <p:cNvSpPr txBox="1"/>
          <p:nvPr/>
        </p:nvSpPr>
        <p:spPr>
          <a:xfrm>
            <a:off x="3015784" y="3208410"/>
            <a:ext cx="2760705" cy="646331"/>
          </a:xfrm>
          <a:prstGeom prst="rect">
            <a:avLst/>
          </a:prstGeom>
          <a:noFill/>
        </p:spPr>
        <p:txBody>
          <a:bodyPr wrap="square" rtlCol="0">
            <a:spAutoFit/>
          </a:bodyPr>
          <a:lstStyle/>
          <a:p>
            <a:pPr algn="ctr"/>
            <a:r>
              <a:rPr lang="en-US" dirty="0"/>
              <a:t>MTF</a:t>
            </a:r>
            <a:endParaRPr lang="en-IN" dirty="0"/>
          </a:p>
          <a:p>
            <a:pPr algn="ctr"/>
            <a:endParaRPr lang="en-IN" dirty="0"/>
          </a:p>
        </p:txBody>
      </p:sp>
      <p:sp>
        <p:nvSpPr>
          <p:cNvPr id="16" name="TextBox 15"/>
          <p:cNvSpPr txBox="1"/>
          <p:nvPr/>
        </p:nvSpPr>
        <p:spPr>
          <a:xfrm>
            <a:off x="8648393" y="3222788"/>
            <a:ext cx="2760705" cy="369332"/>
          </a:xfrm>
          <a:prstGeom prst="rect">
            <a:avLst/>
          </a:prstGeom>
          <a:noFill/>
        </p:spPr>
        <p:txBody>
          <a:bodyPr wrap="square" rtlCol="0">
            <a:spAutoFit/>
          </a:bodyPr>
          <a:lstStyle/>
          <a:p>
            <a:pPr algn="ctr"/>
            <a:r>
              <a:rPr lang="en-US" dirty="0"/>
              <a:t>QE</a:t>
            </a:r>
            <a:endParaRPr lang="en-IN" dirty="0"/>
          </a:p>
        </p:txBody>
      </p:sp>
      <p:sp>
        <p:nvSpPr>
          <p:cNvPr id="17" name="TextBox 16"/>
          <p:cNvSpPr txBox="1"/>
          <p:nvPr/>
        </p:nvSpPr>
        <p:spPr>
          <a:xfrm>
            <a:off x="790553" y="6278456"/>
            <a:ext cx="2695785" cy="369332"/>
          </a:xfrm>
          <a:prstGeom prst="rect">
            <a:avLst/>
          </a:prstGeom>
          <a:noFill/>
        </p:spPr>
        <p:txBody>
          <a:bodyPr wrap="square" rtlCol="0">
            <a:spAutoFit/>
          </a:bodyPr>
          <a:lstStyle/>
          <a:p>
            <a:pPr algn="ctr"/>
            <a:r>
              <a:rPr lang="en-US" dirty="0"/>
              <a:t>PTC </a:t>
            </a:r>
            <a:endParaRPr lang="en-IN" dirty="0"/>
          </a:p>
        </p:txBody>
      </p:sp>
      <p:sp>
        <p:nvSpPr>
          <p:cNvPr id="21" name="TextBox 20"/>
          <p:cNvSpPr txBox="1"/>
          <p:nvPr/>
        </p:nvSpPr>
        <p:spPr>
          <a:xfrm>
            <a:off x="5608582" y="3260170"/>
            <a:ext cx="2888600" cy="369332"/>
          </a:xfrm>
          <a:prstGeom prst="rect">
            <a:avLst/>
          </a:prstGeom>
          <a:noFill/>
        </p:spPr>
        <p:txBody>
          <a:bodyPr wrap="square" rtlCol="0">
            <a:spAutoFit/>
          </a:bodyPr>
          <a:lstStyle/>
          <a:p>
            <a:pPr algn="ctr"/>
            <a:r>
              <a:rPr lang="en-US" dirty="0"/>
              <a:t>Inverse CCM</a:t>
            </a:r>
            <a:endParaRPr lang="en-IN" dirty="0"/>
          </a:p>
        </p:txBody>
      </p:sp>
      <p:sp>
        <p:nvSpPr>
          <p:cNvPr id="23" name="TextBox 22"/>
          <p:cNvSpPr txBox="1"/>
          <p:nvPr/>
        </p:nvSpPr>
        <p:spPr>
          <a:xfrm>
            <a:off x="5629002" y="6347689"/>
            <a:ext cx="2760705" cy="369332"/>
          </a:xfrm>
          <a:prstGeom prst="rect">
            <a:avLst/>
          </a:prstGeom>
          <a:noFill/>
        </p:spPr>
        <p:txBody>
          <a:bodyPr wrap="square" rtlCol="0">
            <a:spAutoFit/>
          </a:bodyPr>
          <a:lstStyle/>
          <a:p>
            <a:pPr algn="ctr"/>
            <a:r>
              <a:rPr lang="en-US" dirty="0"/>
              <a:t>Veiling glare </a:t>
            </a:r>
            <a:endParaRPr lang="en-IN" dirty="0"/>
          </a:p>
        </p:txBody>
      </p:sp>
      <p:sp>
        <p:nvSpPr>
          <p:cNvPr id="24" name="TextBox 23"/>
          <p:cNvSpPr txBox="1"/>
          <p:nvPr/>
        </p:nvSpPr>
        <p:spPr>
          <a:xfrm>
            <a:off x="8648392" y="6364513"/>
            <a:ext cx="2760705" cy="369332"/>
          </a:xfrm>
          <a:prstGeom prst="rect">
            <a:avLst/>
          </a:prstGeom>
          <a:noFill/>
        </p:spPr>
        <p:txBody>
          <a:bodyPr wrap="square" rtlCol="0">
            <a:spAutoFit/>
          </a:bodyPr>
          <a:lstStyle/>
          <a:p>
            <a:pPr algn="ctr"/>
            <a:r>
              <a:rPr lang="en-US" dirty="0"/>
              <a:t>Lens shading</a:t>
            </a:r>
            <a:endParaRPr lang="en-IN" dirty="0"/>
          </a:p>
        </p:txBody>
      </p:sp>
      <p:sp>
        <p:nvSpPr>
          <p:cNvPr id="62" name="TextBox 61"/>
          <p:cNvSpPr txBox="1"/>
          <p:nvPr/>
        </p:nvSpPr>
        <p:spPr>
          <a:xfrm>
            <a:off x="556244" y="3042847"/>
            <a:ext cx="2405521" cy="369332"/>
          </a:xfrm>
          <a:prstGeom prst="rect">
            <a:avLst/>
          </a:prstGeom>
          <a:noFill/>
        </p:spPr>
        <p:txBody>
          <a:bodyPr wrap="square" rtlCol="0">
            <a:spAutoFit/>
          </a:bodyPr>
          <a:lstStyle/>
          <a:p>
            <a:pPr algn="ctr"/>
            <a:r>
              <a:rPr lang="en-US" dirty="0"/>
              <a:t>Original image</a:t>
            </a:r>
            <a:endParaRPr lang="en-IN" dirty="0"/>
          </a:p>
        </p:txBody>
      </p:sp>
      <p:cxnSp>
        <p:nvCxnSpPr>
          <p:cNvPr id="75" name="Connector: Elbow 74"/>
          <p:cNvCxnSpPr/>
          <p:nvPr/>
        </p:nvCxnSpPr>
        <p:spPr>
          <a:xfrm>
            <a:off x="11679911" y="2621245"/>
            <a:ext cx="23839" cy="2079421"/>
          </a:xfrm>
          <a:prstGeom prst="bentConnector3">
            <a:avLst>
              <a:gd name="adj1" fmla="val 1058933"/>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3611006" y="4931817"/>
            <a:ext cx="2017996" cy="0"/>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000536" y="664794"/>
            <a:ext cx="2835229" cy="260201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865400" y="715351"/>
            <a:ext cx="2771138" cy="254319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896920" y="736860"/>
            <a:ext cx="2771136" cy="2543193"/>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8932614" y="3710690"/>
            <a:ext cx="2771136" cy="2543194"/>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5878323" y="3698734"/>
            <a:ext cx="2810940" cy="2579722"/>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790553" y="3660955"/>
            <a:ext cx="2769536" cy="2541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down)">
                                      <p:cBhvr>
                                        <p:cTn id="32" dur="500"/>
                                        <p:tgtEl>
                                          <p:spTgt spid="7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nodeType="with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down)">
                                      <p:cBhvr>
                                        <p:cTn id="50" dur="500"/>
                                        <p:tgtEl>
                                          <p:spTgt spid="83"/>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down)">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23" grpId="0"/>
      <p:bldP spid="24"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3546B-2083-719A-F782-F747C27745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446086" y="387162"/>
            <a:ext cx="6583693" cy="6042145"/>
          </a:xfrm>
          <a:prstGeom prst="rect">
            <a:avLst/>
          </a:prstGeom>
        </p:spPr>
      </p:pic>
      <p:pic>
        <p:nvPicPr>
          <p:cNvPr id="3" name="Picture 2">
            <a:extLst>
              <a:ext uri="{FF2B5EF4-FFF2-40B4-BE49-F238E27FC236}">
                <a16:creationId xmlns:a16="http://schemas.microsoft.com/office/drawing/2014/main" id="{6081E274-6326-3F63-9C78-306E0F7AA9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50664" y="465234"/>
            <a:ext cx="6514942" cy="5979047"/>
          </a:xfrm>
          <a:prstGeom prst="rect">
            <a:avLst/>
          </a:prstGeom>
        </p:spPr>
      </p:pic>
      <p:pic>
        <p:nvPicPr>
          <p:cNvPr id="4" name="Picture 3">
            <a:extLst>
              <a:ext uri="{FF2B5EF4-FFF2-40B4-BE49-F238E27FC236}">
                <a16:creationId xmlns:a16="http://schemas.microsoft.com/office/drawing/2014/main" id="{33C262DD-D9D5-34C9-65DB-B46083C477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608805" y="465235"/>
            <a:ext cx="6367670" cy="5843891"/>
          </a:xfrm>
          <a:prstGeom prst="rect">
            <a:avLst/>
          </a:prstGeom>
        </p:spPr>
      </p:pic>
      <p:pic>
        <p:nvPicPr>
          <p:cNvPr id="5" name="Picture 4">
            <a:extLst>
              <a:ext uri="{FF2B5EF4-FFF2-40B4-BE49-F238E27FC236}">
                <a16:creationId xmlns:a16="http://schemas.microsoft.com/office/drawing/2014/main" id="{644703A3-7103-E860-6792-E4F3AEF230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577206" y="485125"/>
            <a:ext cx="6367667" cy="5843886"/>
          </a:xfrm>
          <a:prstGeom prst="rect">
            <a:avLst/>
          </a:prstGeom>
        </p:spPr>
      </p:pic>
      <p:pic>
        <p:nvPicPr>
          <p:cNvPr id="6" name="Picture 5">
            <a:extLst>
              <a:ext uri="{FF2B5EF4-FFF2-40B4-BE49-F238E27FC236}">
                <a16:creationId xmlns:a16="http://schemas.microsoft.com/office/drawing/2014/main" id="{464A8FC8-E4AF-05CF-A556-86ED1BDFDD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59151" y="488440"/>
            <a:ext cx="6367667" cy="5843890"/>
          </a:xfrm>
          <a:prstGeom prst="rect">
            <a:avLst/>
          </a:prstGeom>
        </p:spPr>
      </p:pic>
      <p:pic>
        <p:nvPicPr>
          <p:cNvPr id="7" name="Picture 6">
            <a:extLst>
              <a:ext uri="{FF2B5EF4-FFF2-40B4-BE49-F238E27FC236}">
                <a16:creationId xmlns:a16="http://schemas.microsoft.com/office/drawing/2014/main" id="{25B8A2E7-30FC-0792-C45A-1C36DCAA22B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553124" y="466374"/>
            <a:ext cx="6459129" cy="5927822"/>
          </a:xfrm>
          <a:prstGeom prst="rect">
            <a:avLst/>
          </a:prstGeom>
        </p:spPr>
      </p:pic>
      <p:pic>
        <p:nvPicPr>
          <p:cNvPr id="8" name="Picture 7">
            <a:extLst>
              <a:ext uri="{FF2B5EF4-FFF2-40B4-BE49-F238E27FC236}">
                <a16:creationId xmlns:a16="http://schemas.microsoft.com/office/drawing/2014/main" id="{D0C5031B-C448-4CDE-F11B-9B726CF73F0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540525" y="508743"/>
            <a:ext cx="6363989" cy="5840513"/>
          </a:xfrm>
          <a:prstGeom prst="rect">
            <a:avLst/>
          </a:prstGeom>
        </p:spPr>
      </p:pic>
      <p:sp>
        <p:nvSpPr>
          <p:cNvPr id="10" name="TextBox 9">
            <a:extLst>
              <a:ext uri="{FF2B5EF4-FFF2-40B4-BE49-F238E27FC236}">
                <a16:creationId xmlns:a16="http://schemas.microsoft.com/office/drawing/2014/main" id="{51BA60C7-57C6-1B23-9CE1-3D76E7279D6E}"/>
              </a:ext>
            </a:extLst>
          </p:cNvPr>
          <p:cNvSpPr txBox="1"/>
          <p:nvPr/>
        </p:nvSpPr>
        <p:spPr>
          <a:xfrm>
            <a:off x="9201425" y="3027340"/>
            <a:ext cx="2569034" cy="461665"/>
          </a:xfrm>
          <a:prstGeom prst="rect">
            <a:avLst/>
          </a:prstGeom>
          <a:noFill/>
        </p:spPr>
        <p:txBody>
          <a:bodyPr wrap="square" rtlCol="0">
            <a:spAutoFit/>
          </a:bodyPr>
          <a:lstStyle/>
          <a:p>
            <a:r>
              <a:rPr lang="en-US" sz="2400" dirty="0">
                <a:latin typeface="Arial Black" panose="020B0A04020102020204" pitchFamily="34" charset="0"/>
              </a:rPr>
              <a:t>MTF</a:t>
            </a:r>
            <a:endParaRPr lang="en-IN" sz="2400" dirty="0">
              <a:latin typeface="Arial Black" panose="020B0A04020102020204" pitchFamily="34" charset="0"/>
            </a:endParaRPr>
          </a:p>
        </p:txBody>
      </p:sp>
      <p:sp>
        <p:nvSpPr>
          <p:cNvPr id="11" name="TextBox 10">
            <a:extLst>
              <a:ext uri="{FF2B5EF4-FFF2-40B4-BE49-F238E27FC236}">
                <a16:creationId xmlns:a16="http://schemas.microsoft.com/office/drawing/2014/main" id="{28E89F30-B42E-70A2-43E0-B64AF6AB9CF1}"/>
              </a:ext>
            </a:extLst>
          </p:cNvPr>
          <p:cNvSpPr txBox="1"/>
          <p:nvPr/>
        </p:nvSpPr>
        <p:spPr>
          <a:xfrm>
            <a:off x="9206865" y="3042450"/>
            <a:ext cx="2569034" cy="461665"/>
          </a:xfrm>
          <a:prstGeom prst="rect">
            <a:avLst/>
          </a:prstGeom>
          <a:noFill/>
        </p:spPr>
        <p:txBody>
          <a:bodyPr wrap="square" rtlCol="0">
            <a:spAutoFit/>
          </a:bodyPr>
          <a:lstStyle/>
          <a:p>
            <a:r>
              <a:rPr lang="en-US" sz="2400" dirty="0">
                <a:latin typeface="Arial Black" panose="020B0A04020102020204" pitchFamily="34" charset="0"/>
              </a:rPr>
              <a:t>INVERSE CCM</a:t>
            </a:r>
            <a:endParaRPr lang="en-IN" sz="2400" dirty="0">
              <a:latin typeface="Arial Black" panose="020B0A04020102020204" pitchFamily="34" charset="0"/>
            </a:endParaRPr>
          </a:p>
        </p:txBody>
      </p:sp>
      <p:sp>
        <p:nvSpPr>
          <p:cNvPr id="12" name="TextBox 11">
            <a:extLst>
              <a:ext uri="{FF2B5EF4-FFF2-40B4-BE49-F238E27FC236}">
                <a16:creationId xmlns:a16="http://schemas.microsoft.com/office/drawing/2014/main" id="{42506049-2FD4-B317-0803-65D12587B45B}"/>
              </a:ext>
            </a:extLst>
          </p:cNvPr>
          <p:cNvSpPr txBox="1"/>
          <p:nvPr/>
        </p:nvSpPr>
        <p:spPr>
          <a:xfrm>
            <a:off x="9206865" y="3012230"/>
            <a:ext cx="2569034" cy="461665"/>
          </a:xfrm>
          <a:prstGeom prst="rect">
            <a:avLst/>
          </a:prstGeom>
          <a:noFill/>
        </p:spPr>
        <p:txBody>
          <a:bodyPr wrap="square" rtlCol="0">
            <a:spAutoFit/>
          </a:bodyPr>
          <a:lstStyle/>
          <a:p>
            <a:r>
              <a:rPr lang="en-US" sz="2400" dirty="0">
                <a:latin typeface="Arial Black" panose="020B0A04020102020204" pitchFamily="34" charset="0"/>
              </a:rPr>
              <a:t>QE</a:t>
            </a:r>
            <a:endParaRPr lang="en-IN" sz="2400" dirty="0">
              <a:latin typeface="Arial Black" panose="020B0A04020102020204" pitchFamily="34" charset="0"/>
            </a:endParaRPr>
          </a:p>
        </p:txBody>
      </p:sp>
      <p:sp>
        <p:nvSpPr>
          <p:cNvPr id="13" name="TextBox 12">
            <a:extLst>
              <a:ext uri="{FF2B5EF4-FFF2-40B4-BE49-F238E27FC236}">
                <a16:creationId xmlns:a16="http://schemas.microsoft.com/office/drawing/2014/main" id="{5EAB4A40-CD0E-B755-4C60-459FEB520C6B}"/>
              </a:ext>
            </a:extLst>
          </p:cNvPr>
          <p:cNvSpPr txBox="1"/>
          <p:nvPr/>
        </p:nvSpPr>
        <p:spPr>
          <a:xfrm>
            <a:off x="9162698" y="3034895"/>
            <a:ext cx="2569034" cy="830997"/>
          </a:xfrm>
          <a:prstGeom prst="rect">
            <a:avLst/>
          </a:prstGeom>
          <a:noFill/>
        </p:spPr>
        <p:txBody>
          <a:bodyPr wrap="square" rtlCol="0">
            <a:spAutoFit/>
          </a:bodyPr>
          <a:lstStyle/>
          <a:p>
            <a:r>
              <a:rPr lang="en-US" sz="2400" dirty="0">
                <a:latin typeface="Arial Black" panose="020B0A04020102020204" pitchFamily="34" charset="0"/>
              </a:rPr>
              <a:t>LENS SHADING</a:t>
            </a:r>
            <a:endParaRPr lang="en-IN" sz="2400" dirty="0">
              <a:latin typeface="Arial Black" panose="020B0A04020102020204" pitchFamily="34" charset="0"/>
            </a:endParaRPr>
          </a:p>
        </p:txBody>
      </p:sp>
      <p:sp>
        <p:nvSpPr>
          <p:cNvPr id="14" name="TextBox 13">
            <a:extLst>
              <a:ext uri="{FF2B5EF4-FFF2-40B4-BE49-F238E27FC236}">
                <a16:creationId xmlns:a16="http://schemas.microsoft.com/office/drawing/2014/main" id="{83B9FC8D-24F1-4040-B573-B6F8D726BE3F}"/>
              </a:ext>
            </a:extLst>
          </p:cNvPr>
          <p:cNvSpPr txBox="1"/>
          <p:nvPr/>
        </p:nvSpPr>
        <p:spPr>
          <a:xfrm>
            <a:off x="9195985" y="3027340"/>
            <a:ext cx="2569034" cy="830997"/>
          </a:xfrm>
          <a:prstGeom prst="rect">
            <a:avLst/>
          </a:prstGeom>
          <a:noFill/>
        </p:spPr>
        <p:txBody>
          <a:bodyPr wrap="square" rtlCol="0">
            <a:spAutoFit/>
          </a:bodyPr>
          <a:lstStyle/>
          <a:p>
            <a:r>
              <a:rPr lang="en-US" sz="2400" dirty="0">
                <a:latin typeface="Arial Black" panose="020B0A04020102020204" pitchFamily="34" charset="0"/>
              </a:rPr>
              <a:t>VAILING GLARE</a:t>
            </a:r>
            <a:endParaRPr lang="en-IN" sz="2400" dirty="0">
              <a:latin typeface="Arial Black" panose="020B0A04020102020204" pitchFamily="34" charset="0"/>
            </a:endParaRPr>
          </a:p>
        </p:txBody>
      </p:sp>
      <p:sp>
        <p:nvSpPr>
          <p:cNvPr id="15" name="TextBox 14">
            <a:extLst>
              <a:ext uri="{FF2B5EF4-FFF2-40B4-BE49-F238E27FC236}">
                <a16:creationId xmlns:a16="http://schemas.microsoft.com/office/drawing/2014/main" id="{0DEE151C-CB95-C44E-E274-B9EA78257A28}"/>
              </a:ext>
            </a:extLst>
          </p:cNvPr>
          <p:cNvSpPr txBox="1"/>
          <p:nvPr/>
        </p:nvSpPr>
        <p:spPr>
          <a:xfrm>
            <a:off x="9162698" y="3004675"/>
            <a:ext cx="3007966" cy="830997"/>
          </a:xfrm>
          <a:prstGeom prst="rect">
            <a:avLst/>
          </a:prstGeom>
          <a:noFill/>
        </p:spPr>
        <p:txBody>
          <a:bodyPr wrap="square" rtlCol="0">
            <a:spAutoFit/>
          </a:bodyPr>
          <a:lstStyle/>
          <a:p>
            <a:r>
              <a:rPr lang="en-US" sz="2400" dirty="0">
                <a:latin typeface="Arial Black" panose="020B0A04020102020204" pitchFamily="34" charset="0"/>
              </a:rPr>
              <a:t>PTC DEGRADED IMAGE</a:t>
            </a:r>
            <a:endParaRPr lang="en-IN" sz="2400" dirty="0">
              <a:latin typeface="Arial Black" panose="020B0A04020102020204" pitchFamily="34" charset="0"/>
            </a:endParaRPr>
          </a:p>
        </p:txBody>
      </p:sp>
      <p:sp>
        <p:nvSpPr>
          <p:cNvPr id="16" name="TextBox 15">
            <a:extLst>
              <a:ext uri="{FF2B5EF4-FFF2-40B4-BE49-F238E27FC236}">
                <a16:creationId xmlns:a16="http://schemas.microsoft.com/office/drawing/2014/main" id="{E538E754-1D1B-DE4E-4592-DADF605D9A53}"/>
              </a:ext>
            </a:extLst>
          </p:cNvPr>
          <p:cNvSpPr txBox="1"/>
          <p:nvPr/>
        </p:nvSpPr>
        <p:spPr>
          <a:xfrm>
            <a:off x="9195985" y="3013501"/>
            <a:ext cx="2569034" cy="830997"/>
          </a:xfrm>
          <a:prstGeom prst="rect">
            <a:avLst/>
          </a:prstGeom>
          <a:noFill/>
        </p:spPr>
        <p:txBody>
          <a:bodyPr wrap="square" rtlCol="0">
            <a:spAutoFit/>
          </a:bodyPr>
          <a:lstStyle/>
          <a:p>
            <a:r>
              <a:rPr lang="en-US" sz="2400" dirty="0">
                <a:latin typeface="Arial Black" panose="020B0A04020102020204" pitchFamily="34" charset="0"/>
              </a:rPr>
              <a:t>ORIGINAL IMAGE</a:t>
            </a:r>
            <a:endParaRPr lang="en-IN" sz="2400" dirty="0">
              <a:latin typeface="Arial Black" panose="020B0A04020102020204" pitchFamily="34" charset="0"/>
            </a:endParaRPr>
          </a:p>
        </p:txBody>
      </p:sp>
    </p:spTree>
    <p:extLst>
      <p:ext uri="{BB962C8B-B14F-4D97-AF65-F5344CB8AC3E}">
        <p14:creationId xmlns:p14="http://schemas.microsoft.com/office/powerpoint/2010/main" val="293339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5" name="TextBox 1"/>
          <p:cNvSpPr txBox="1"/>
          <p:nvPr/>
        </p:nvSpPr>
        <p:spPr>
          <a:xfrm>
            <a:off x="1021081" y="988534"/>
            <a:ext cx="4493342" cy="460375"/>
          </a:xfrm>
          <a:prstGeom prst="rect">
            <a:avLst/>
          </a:prstGeom>
          <a:noFill/>
        </p:spPr>
        <p:txBody>
          <a:bodyPr wrap="square" rtlCol="0">
            <a:spAutoFit/>
          </a:bodyPr>
          <a:lstStyle/>
          <a:p>
            <a:r>
              <a:rPr lang="en-IN" altLang="en-US" sz="2400" b="1" dirty="0">
                <a:solidFill>
                  <a:schemeClr val="accent1">
                    <a:lumMod val="75000"/>
                  </a:schemeClr>
                </a:solidFill>
              </a:rPr>
              <a:t>GUI(matlab app):-</a:t>
            </a:r>
          </a:p>
        </p:txBody>
      </p:sp>
      <p:pic>
        <p:nvPicPr>
          <p:cNvPr id="3" name="Picture 2">
            <a:extLst>
              <a:ext uri="{FF2B5EF4-FFF2-40B4-BE49-F238E27FC236}">
                <a16:creationId xmlns:a16="http://schemas.microsoft.com/office/drawing/2014/main" id="{283AA695-06AC-A92C-4600-A53C5E33C8AF}"/>
              </a:ext>
            </a:extLst>
          </p:cNvPr>
          <p:cNvPicPr>
            <a:picLocks noChangeAspect="1"/>
          </p:cNvPicPr>
          <p:nvPr/>
        </p:nvPicPr>
        <p:blipFill>
          <a:blip r:embed="rId4"/>
          <a:stretch>
            <a:fillRect/>
          </a:stretch>
        </p:blipFill>
        <p:spPr>
          <a:xfrm>
            <a:off x="1076856" y="1448909"/>
            <a:ext cx="9749579" cy="51151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5" name="TextBox 4"/>
          <p:cNvSpPr txBox="1"/>
          <p:nvPr/>
        </p:nvSpPr>
        <p:spPr>
          <a:xfrm>
            <a:off x="2519073" y="2613392"/>
            <a:ext cx="6892055" cy="1323439"/>
          </a:xfrm>
          <a:prstGeom prst="rect">
            <a:avLst/>
          </a:prstGeom>
          <a:noFill/>
        </p:spPr>
        <p:txBody>
          <a:bodyPr wrap="square" rtlCol="0">
            <a:spAutoFit/>
          </a:bodyPr>
          <a:lstStyle/>
          <a:p>
            <a:pPr algn="ctr"/>
            <a:r>
              <a:rPr lang="en-US" sz="8000" b="1" dirty="0">
                <a:latin typeface="Calibri" panose="020F0502020204030204" pitchFamily="34" charset="0"/>
                <a:ea typeface="Calibri" panose="020F0502020204030204" pitchFamily="34" charset="0"/>
                <a:cs typeface="Calibri" panose="020F0502020204030204" pitchFamily="34" charset="0"/>
              </a:rPr>
              <a:t>Thank You</a:t>
            </a:r>
            <a:endParaRPr lang="en-IN" sz="8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4;p3"/>
          <p:cNvPicPr preferRelativeResize="0"/>
          <p:nvPr/>
        </p:nvPicPr>
        <p:blipFill rotWithShape="1">
          <a:blip r:embed="rId3"/>
          <a:srcRect/>
          <a:stretch>
            <a:fillRect/>
          </a:stretch>
        </p:blipFill>
        <p:spPr>
          <a:xfrm>
            <a:off x="0" y="0"/>
            <a:ext cx="721367" cy="721367"/>
          </a:xfrm>
          <a:prstGeom prst="rect">
            <a:avLst/>
          </a:prstGeom>
          <a:noFill/>
          <a:ln>
            <a:noFill/>
          </a:ln>
        </p:spPr>
      </p:pic>
      <p:sp>
        <p:nvSpPr>
          <p:cNvPr id="7" name="Google Shape;115;p3"/>
          <p:cNvSpPr/>
          <p:nvPr/>
        </p:nvSpPr>
        <p:spPr>
          <a:xfrm>
            <a:off x="721367" y="40986"/>
            <a:ext cx="11234914" cy="605985"/>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8" name="Google Shape;116;p3"/>
          <p:cNvPicPr preferRelativeResize="0"/>
          <p:nvPr/>
        </p:nvPicPr>
        <p:blipFill rotWithShape="1">
          <a:blip r:embed="rId4"/>
          <a:srcRect l="21252" t="12460" r="17778" b="11747"/>
          <a:stretch>
            <a:fillRect/>
          </a:stretch>
        </p:blipFill>
        <p:spPr>
          <a:xfrm>
            <a:off x="11198120" y="30893"/>
            <a:ext cx="947495" cy="659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483" y="829083"/>
            <a:ext cx="11700388" cy="830997"/>
          </a:xfrm>
          <a:prstGeom prst="rect">
            <a:avLst/>
          </a:prstGeom>
          <a:noFill/>
        </p:spPr>
        <p:txBody>
          <a:bodyPr wrap="square" rtlCol="0">
            <a:spAutoFit/>
          </a:bodyPr>
          <a:lstStyle/>
          <a:p>
            <a:r>
              <a:rPr lang="en-US" sz="2400" b="1" dirty="0">
                <a:solidFill>
                  <a:schemeClr val="accent1">
                    <a:lumMod val="75000"/>
                  </a:schemeClr>
                </a:solidFill>
              </a:rPr>
              <a:t>Problem Statement:</a:t>
            </a:r>
            <a:br>
              <a:rPr lang="en-US" sz="2400" b="1" dirty="0">
                <a:solidFill>
                  <a:srgbClr val="FF0000"/>
                </a:solidFill>
              </a:rPr>
            </a:br>
            <a:r>
              <a:rPr lang="en-US" sz="2400" dirty="0"/>
              <a:t>Develop a framework to introduce known degradation in the clean test image.</a:t>
            </a:r>
            <a:endParaRPr lang="en-IN" sz="2400" dirty="0"/>
          </a:p>
        </p:txBody>
      </p:sp>
      <p:sp>
        <p:nvSpPr>
          <p:cNvPr id="4" name="TextBox 3"/>
          <p:cNvSpPr txBox="1"/>
          <p:nvPr/>
        </p:nvSpPr>
        <p:spPr>
          <a:xfrm>
            <a:off x="216309" y="2163098"/>
            <a:ext cx="11985251" cy="1569660"/>
          </a:xfrm>
          <a:prstGeom prst="rect">
            <a:avLst/>
          </a:prstGeom>
          <a:noFill/>
        </p:spPr>
        <p:txBody>
          <a:bodyPr wrap="square" rtlCol="0">
            <a:spAutoFit/>
          </a:bodyPr>
          <a:lstStyle/>
          <a:p>
            <a:r>
              <a:rPr lang="en-US" sz="2400" b="1" dirty="0">
                <a:solidFill>
                  <a:schemeClr val="accent1">
                    <a:lumMod val="75000"/>
                  </a:schemeClr>
                </a:solidFill>
              </a:rPr>
              <a:t>Objectives:</a:t>
            </a:r>
          </a:p>
          <a:p>
            <a:pPr marL="285750" indent="-285750">
              <a:buFont typeface="Arial" panose="020B0604020202020204" pitchFamily="34" charset="0"/>
              <a:buChar char="•"/>
            </a:pPr>
            <a:r>
              <a:rPr lang="en-US" sz="2400" dirty="0"/>
              <a:t>Add known Lens Shading and Inverse CCM.</a:t>
            </a:r>
          </a:p>
          <a:p>
            <a:pPr marL="285750" indent="-285750">
              <a:buFont typeface="Arial" panose="020B0604020202020204" pitchFamily="34" charset="0"/>
              <a:buChar char="•"/>
            </a:pPr>
            <a:r>
              <a:rPr lang="en-US" sz="2400" dirty="0"/>
              <a:t>Build an application or GUI to generate degraded image with the known degradation model.</a:t>
            </a:r>
          </a:p>
          <a:p>
            <a:pPr marL="285750" indent="-285750">
              <a:buFont typeface="Arial" panose="020B0604020202020204" pitchFamily="34" charset="0"/>
              <a:buChar char="•"/>
            </a:pPr>
            <a:r>
              <a:rPr lang="en-US" sz="2400" dirty="0"/>
              <a:t>Should be able to bulk process directory of images.</a:t>
            </a:r>
          </a:p>
        </p:txBody>
      </p:sp>
      <p:sp>
        <p:nvSpPr>
          <p:cNvPr id="7" name="TextBox 6"/>
          <p:cNvSpPr txBox="1"/>
          <p:nvPr/>
        </p:nvSpPr>
        <p:spPr>
          <a:xfrm>
            <a:off x="216309" y="4144298"/>
            <a:ext cx="11985251" cy="1200329"/>
          </a:xfrm>
          <a:prstGeom prst="rect">
            <a:avLst/>
          </a:prstGeom>
          <a:noFill/>
        </p:spPr>
        <p:txBody>
          <a:bodyPr wrap="square" rtlCol="0">
            <a:spAutoFit/>
          </a:bodyPr>
          <a:lstStyle/>
          <a:p>
            <a:r>
              <a:rPr lang="en-US" sz="2400" b="1" dirty="0">
                <a:solidFill>
                  <a:schemeClr val="accent1">
                    <a:lumMod val="75000"/>
                  </a:schemeClr>
                </a:solidFill>
              </a:rPr>
              <a:t>Image Degradation Models:</a:t>
            </a:r>
          </a:p>
          <a:p>
            <a:pPr marL="285750" indent="-285750">
              <a:buFont typeface="Arial" panose="020B0604020202020204" pitchFamily="34" charset="0"/>
              <a:buChar char="•"/>
            </a:pPr>
            <a:r>
              <a:rPr lang="en-US" sz="2400" dirty="0"/>
              <a:t>Lens Shading</a:t>
            </a:r>
          </a:p>
          <a:p>
            <a:pPr marL="285750" indent="-285750">
              <a:buFont typeface="Arial" panose="020B0604020202020204" pitchFamily="34" charset="0"/>
              <a:buChar char="•"/>
            </a:pPr>
            <a:r>
              <a:rPr lang="en-US" sz="2400" dirty="0"/>
              <a:t>Inverse CCM</a:t>
            </a:r>
          </a:p>
        </p:txBody>
      </p:sp>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a:xfrm>
            <a:off x="1828800" y="2362200"/>
            <a:ext cx="8335790" cy="24383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extBox 1"/>
          <p:cNvSpPr txBox="1"/>
          <p:nvPr/>
        </p:nvSpPr>
        <p:spPr>
          <a:xfrm>
            <a:off x="872536" y="833579"/>
            <a:ext cx="4493342" cy="461665"/>
          </a:xfrm>
          <a:prstGeom prst="rect">
            <a:avLst/>
          </a:prstGeom>
          <a:noFill/>
        </p:spPr>
        <p:txBody>
          <a:bodyPr wrap="square" rtlCol="0">
            <a:spAutoFit/>
          </a:bodyPr>
          <a:lstStyle/>
          <a:p>
            <a:r>
              <a:rPr lang="en-US" sz="2400" b="1" dirty="0">
                <a:solidFill>
                  <a:schemeClr val="accent1">
                    <a:lumMod val="75000"/>
                  </a:schemeClr>
                </a:solidFill>
              </a:rPr>
              <a:t> Proposed Framework</a:t>
            </a:r>
          </a:p>
        </p:txBody>
      </p:sp>
      <p:sp>
        <p:nvSpPr>
          <p:cNvPr id="43" name="Rectangle: Rounded Corners 42"/>
          <p:cNvSpPr/>
          <p:nvPr/>
        </p:nvSpPr>
        <p:spPr>
          <a:xfrm>
            <a:off x="4704841" y="3141667"/>
            <a:ext cx="1093978" cy="645516"/>
          </a:xfrm>
          <a:prstGeom prst="roundRect">
            <a:avLst/>
          </a:prstGeom>
          <a:solidFill>
            <a:schemeClr val="bg1"/>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chemeClr val="tx1"/>
                </a:solidFill>
              </a:rPr>
              <a:t>QE</a:t>
            </a:r>
            <a:endParaRPr lang="en-IN" b="1" dirty="0">
              <a:solidFill>
                <a:schemeClr val="tx1"/>
              </a:solidFill>
            </a:endParaRPr>
          </a:p>
        </p:txBody>
      </p:sp>
      <p:sp>
        <p:nvSpPr>
          <p:cNvPr id="44" name="Rectangle: Rounded Corners 43"/>
          <p:cNvSpPr/>
          <p:nvPr/>
        </p:nvSpPr>
        <p:spPr>
          <a:xfrm>
            <a:off x="2027410" y="3141667"/>
            <a:ext cx="1093978" cy="645516"/>
          </a:xfrm>
          <a:prstGeom prst="roundRect">
            <a:avLst/>
          </a:prstGeom>
          <a:solidFill>
            <a:schemeClr val="bg1"/>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MTF</a:t>
            </a:r>
            <a:endParaRPr lang="en-IN" b="1" dirty="0"/>
          </a:p>
        </p:txBody>
      </p:sp>
      <p:sp>
        <p:nvSpPr>
          <p:cNvPr id="45" name="Rectangle: Rounded Corners 44"/>
          <p:cNvSpPr/>
          <p:nvPr/>
        </p:nvSpPr>
        <p:spPr>
          <a:xfrm>
            <a:off x="8757524" y="3147003"/>
            <a:ext cx="1093978" cy="645516"/>
          </a:xfrm>
          <a:prstGeom prst="roundRect">
            <a:avLst/>
          </a:prstGeom>
          <a:solidFill>
            <a:schemeClr val="bg1"/>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PTC</a:t>
            </a:r>
            <a:endParaRPr lang="en-IN" b="1" dirty="0"/>
          </a:p>
        </p:txBody>
      </p:sp>
      <p:sp>
        <p:nvSpPr>
          <p:cNvPr id="46" name="Rectangle: Rounded Corners 45"/>
          <p:cNvSpPr/>
          <p:nvPr/>
        </p:nvSpPr>
        <p:spPr>
          <a:xfrm>
            <a:off x="7400878" y="3141667"/>
            <a:ext cx="1093978" cy="645516"/>
          </a:xfrm>
          <a:prstGeom prst="roundRect">
            <a:avLst/>
          </a:prstGeom>
          <a:solidFill>
            <a:schemeClr val="bg1"/>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VEILING GLARE</a:t>
            </a:r>
            <a:endParaRPr lang="en-IN" b="1" dirty="0"/>
          </a:p>
        </p:txBody>
      </p:sp>
      <p:pic>
        <p:nvPicPr>
          <p:cNvPr id="48" name="Picture 47"/>
          <p:cNvPicPr>
            <a:picLocks noChangeAspect="1"/>
          </p:cNvPicPr>
          <p:nvPr/>
        </p:nvPicPr>
        <p:blipFill>
          <a:blip r:embed="rId2"/>
          <a:stretch>
            <a:fillRect/>
          </a:stretch>
        </p:blipFill>
        <p:spPr>
          <a:xfrm>
            <a:off x="871999" y="3183065"/>
            <a:ext cx="614663" cy="562720"/>
          </a:xfrm>
          <a:prstGeom prst="rect">
            <a:avLst/>
          </a:prstGeom>
        </p:spPr>
      </p:pic>
      <p:pic>
        <p:nvPicPr>
          <p:cNvPr id="49" name="Picture 48"/>
          <p:cNvPicPr>
            <a:picLocks noChangeAspect="1"/>
          </p:cNvPicPr>
          <p:nvPr/>
        </p:nvPicPr>
        <p:blipFill>
          <a:blip r:embed="rId2"/>
          <a:stretch>
            <a:fillRect/>
          </a:stretch>
        </p:blipFill>
        <p:spPr>
          <a:xfrm>
            <a:off x="10342975" y="3189131"/>
            <a:ext cx="614663" cy="562720"/>
          </a:xfrm>
          <a:prstGeom prst="rect">
            <a:avLst/>
          </a:prstGeom>
        </p:spPr>
      </p:pic>
      <p:sp>
        <p:nvSpPr>
          <p:cNvPr id="56" name="TextBox 55"/>
          <p:cNvSpPr txBox="1"/>
          <p:nvPr/>
        </p:nvSpPr>
        <p:spPr>
          <a:xfrm>
            <a:off x="777022" y="3689013"/>
            <a:ext cx="1432602" cy="646331"/>
          </a:xfrm>
          <a:prstGeom prst="rect">
            <a:avLst/>
          </a:prstGeom>
          <a:noFill/>
        </p:spPr>
        <p:txBody>
          <a:bodyPr wrap="square" rtlCol="0">
            <a:spAutoFit/>
          </a:bodyPr>
          <a:lstStyle/>
          <a:p>
            <a:r>
              <a:rPr lang="en-US" b="1" dirty="0"/>
              <a:t>SOURCE FOLDER</a:t>
            </a:r>
            <a:endParaRPr lang="en-IN" b="1" dirty="0"/>
          </a:p>
        </p:txBody>
      </p:sp>
      <p:sp>
        <p:nvSpPr>
          <p:cNvPr id="57" name="TextBox 56"/>
          <p:cNvSpPr txBox="1"/>
          <p:nvPr/>
        </p:nvSpPr>
        <p:spPr>
          <a:xfrm>
            <a:off x="10210984" y="3662227"/>
            <a:ext cx="1544703" cy="646331"/>
          </a:xfrm>
          <a:prstGeom prst="rect">
            <a:avLst/>
          </a:prstGeom>
          <a:noFill/>
        </p:spPr>
        <p:txBody>
          <a:bodyPr wrap="square" rtlCol="0">
            <a:spAutoFit/>
          </a:bodyPr>
          <a:lstStyle/>
          <a:p>
            <a:r>
              <a:rPr lang="en-US" b="1" dirty="0"/>
              <a:t>DESTINATION FOLDER</a:t>
            </a:r>
            <a:endParaRPr lang="en-IN" b="1" dirty="0"/>
          </a:p>
        </p:txBody>
      </p:sp>
      <p:cxnSp>
        <p:nvCxnSpPr>
          <p:cNvPr id="63" name="Straight Arrow Connector 62"/>
          <p:cNvCxnSpPr>
            <a:stCxn id="48" idx="3"/>
            <a:endCxn id="44" idx="1"/>
          </p:cNvCxnSpPr>
          <p:nvPr/>
        </p:nvCxnSpPr>
        <p:spPr>
          <a:xfrm>
            <a:off x="1486662" y="3464425"/>
            <a:ext cx="5407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4" idx="3"/>
          </p:cNvCxnSpPr>
          <p:nvPr/>
        </p:nvCxnSpPr>
        <p:spPr>
          <a:xfrm>
            <a:off x="3121388" y="3464425"/>
            <a:ext cx="24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43" idx="1"/>
          </p:cNvCxnSpPr>
          <p:nvPr/>
        </p:nvCxnSpPr>
        <p:spPr>
          <a:xfrm>
            <a:off x="4459013" y="3464425"/>
            <a:ext cx="245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3" idx="3"/>
          </p:cNvCxnSpPr>
          <p:nvPr/>
        </p:nvCxnSpPr>
        <p:spPr>
          <a:xfrm>
            <a:off x="5798819" y="3464425"/>
            <a:ext cx="245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6" idx="1"/>
          </p:cNvCxnSpPr>
          <p:nvPr/>
        </p:nvCxnSpPr>
        <p:spPr>
          <a:xfrm>
            <a:off x="7155050" y="3464425"/>
            <a:ext cx="245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483906" y="3464425"/>
            <a:ext cx="279093" cy="5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856979" y="3469761"/>
            <a:ext cx="540748" cy="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526971" y="2438400"/>
            <a:ext cx="4637315" cy="369332"/>
          </a:xfrm>
          <a:prstGeom prst="rect">
            <a:avLst/>
          </a:prstGeom>
          <a:noFill/>
        </p:spPr>
        <p:txBody>
          <a:bodyPr wrap="square" rtlCol="0">
            <a:spAutoFit/>
          </a:bodyPr>
          <a:lstStyle/>
          <a:p>
            <a:pPr algn="ctr"/>
            <a:r>
              <a:rPr lang="en-IN" b="1" dirty="0"/>
              <a:t>IMAGE DEGRADATION TOOL</a:t>
            </a:r>
          </a:p>
        </p:txBody>
      </p:sp>
      <p:sp>
        <p:nvSpPr>
          <p:cNvPr id="6" name="Rectangle: Rounded Corners 5"/>
          <p:cNvSpPr/>
          <p:nvPr/>
        </p:nvSpPr>
        <p:spPr>
          <a:xfrm>
            <a:off x="3368890" y="3166802"/>
            <a:ext cx="1093978" cy="64551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INVERSECCM</a:t>
            </a:r>
            <a:endParaRPr lang="en-IN" b="1" dirty="0"/>
          </a:p>
        </p:txBody>
      </p:sp>
      <p:sp>
        <p:nvSpPr>
          <p:cNvPr id="7" name="Rectangle: Rounded Corners 6"/>
          <p:cNvSpPr/>
          <p:nvPr/>
        </p:nvSpPr>
        <p:spPr>
          <a:xfrm>
            <a:off x="6039414" y="3141667"/>
            <a:ext cx="1166653" cy="64551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LENS SHADING</a:t>
            </a:r>
            <a:endParaRPr lang="en-IN" b="1" dirty="0"/>
          </a:p>
        </p:txBody>
      </p:sp>
      <p:pic>
        <p:nvPicPr>
          <p:cNvPr id="4" name="Google Shape;114;p3"/>
          <p:cNvPicPr preferRelativeResize="0"/>
          <p:nvPr/>
        </p:nvPicPr>
        <p:blipFill rotWithShape="1">
          <a:blip r:embed="rId3"/>
          <a:srcRect/>
          <a:stretch>
            <a:fillRect/>
          </a:stretch>
        </p:blipFill>
        <p:spPr>
          <a:xfrm>
            <a:off x="0" y="0"/>
            <a:ext cx="721367" cy="721367"/>
          </a:xfrm>
          <a:prstGeom prst="rect">
            <a:avLst/>
          </a:prstGeom>
          <a:noFill/>
          <a:ln>
            <a:noFill/>
          </a:ln>
        </p:spPr>
      </p:pic>
      <p:sp>
        <p:nvSpPr>
          <p:cNvPr id="8" name="Google Shape;115;p3"/>
          <p:cNvSpPr/>
          <p:nvPr/>
        </p:nvSpPr>
        <p:spPr>
          <a:xfrm>
            <a:off x="721367" y="40986"/>
            <a:ext cx="11234914" cy="605985"/>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9" name="Google Shape;116;p3"/>
          <p:cNvPicPr preferRelativeResize="0"/>
          <p:nvPr/>
        </p:nvPicPr>
        <p:blipFill rotWithShape="1">
          <a:blip r:embed="rId4"/>
          <a:srcRect l="21252" t="12460" r="17778" b="11747"/>
          <a:stretch>
            <a:fillRect/>
          </a:stretch>
        </p:blipFill>
        <p:spPr>
          <a:xfrm>
            <a:off x="11198120" y="30893"/>
            <a:ext cx="947495" cy="6595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ircle(in)">
                                      <p:cBhvr>
                                        <p:cTn id="7" dur="2000"/>
                                        <p:tgtEl>
                                          <p:spTgt spid="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circle(in)">
                                      <p:cBhvr>
                                        <p:cTn id="10" dur="2000"/>
                                        <p:tgtEl>
                                          <p:spTgt spid="5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circle(in)">
                                      <p:cBhvr>
                                        <p:cTn id="13" dur="2000"/>
                                        <p:tgtEl>
                                          <p:spTgt spid="4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circle(in)">
                                      <p:cBhvr>
                                        <p:cTn id="16" dur="2000"/>
                                        <p:tgtEl>
                                          <p:spTgt spid="43"/>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circle(in)">
                                      <p:cBhvr>
                                        <p:cTn id="19" dur="2000"/>
                                        <p:tgtEl>
                                          <p:spTgt spid="4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circle(in)">
                                      <p:cBhvr>
                                        <p:cTn id="22" dur="2000"/>
                                        <p:tgtEl>
                                          <p:spTgt spid="45"/>
                                        </p:tgtEl>
                                      </p:cBhvr>
                                    </p:animEffect>
                                  </p:childTnLst>
                                </p:cTn>
                              </p:par>
                              <p:par>
                                <p:cTn id="23" presetID="6" presetClass="entr" presetSubtype="16"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circle(in)">
                                      <p:cBhvr>
                                        <p:cTn id="25" dur="2000"/>
                                        <p:tgtEl>
                                          <p:spTgt spid="4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circle(in)">
                                      <p:cBhvr>
                                        <p:cTn id="28" dur="2000"/>
                                        <p:tgtEl>
                                          <p:spTgt spid="57"/>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circle(in)">
                                      <p:cBhvr>
                                        <p:cTn id="31" dur="2000"/>
                                        <p:tgtEl>
                                          <p:spTgt spid="77"/>
                                        </p:tgtEl>
                                      </p:cBhvr>
                                    </p:animEffect>
                                  </p:childTnLst>
                                </p:cTn>
                              </p:par>
                              <p:par>
                                <p:cTn id="32" presetID="6" presetClass="entr" presetSubtype="16"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circle(in)">
                                      <p:cBhvr>
                                        <p:cTn id="34" dur="2000"/>
                                        <p:tgtEl>
                                          <p:spTgt spid="63"/>
                                        </p:tgtEl>
                                      </p:cBhvr>
                                    </p:animEffect>
                                  </p:childTnLst>
                                </p:cTn>
                              </p:par>
                              <p:par>
                                <p:cTn id="35" presetID="6" presetClass="entr" presetSubtype="16"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circle(in)">
                                      <p:cBhvr>
                                        <p:cTn id="37" dur="2000"/>
                                        <p:tgtEl>
                                          <p:spTgt spid="65"/>
                                        </p:tgtEl>
                                      </p:cBhvr>
                                    </p:animEffect>
                                  </p:childTnLst>
                                </p:cTn>
                              </p:par>
                              <p:par>
                                <p:cTn id="38" presetID="6" presetClass="entr" presetSubtype="16" fill="hold"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circle(in)">
                                      <p:cBhvr>
                                        <p:cTn id="40" dur="2000"/>
                                        <p:tgtEl>
                                          <p:spTgt spid="67"/>
                                        </p:tgtEl>
                                      </p:cBhvr>
                                    </p:animEffect>
                                  </p:childTnLst>
                                </p:cTn>
                              </p:par>
                              <p:par>
                                <p:cTn id="41" presetID="6" presetClass="entr" presetSubtype="16"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circle(in)">
                                      <p:cBhvr>
                                        <p:cTn id="43" dur="2000"/>
                                        <p:tgtEl>
                                          <p:spTgt spid="69"/>
                                        </p:tgtEl>
                                      </p:cBhvr>
                                    </p:animEffect>
                                  </p:childTnLst>
                                </p:cTn>
                              </p:par>
                              <p:par>
                                <p:cTn id="44" presetID="6" presetClass="entr" presetSubtype="16" fill="hold"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circle(in)">
                                      <p:cBhvr>
                                        <p:cTn id="46" dur="2000"/>
                                        <p:tgtEl>
                                          <p:spTgt spid="71"/>
                                        </p:tgtEl>
                                      </p:cBhvr>
                                    </p:animEffect>
                                  </p:childTnLst>
                                </p:cTn>
                              </p:par>
                              <p:par>
                                <p:cTn id="47" presetID="6" presetClass="entr" presetSubtype="16"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circle(in)">
                                      <p:cBhvr>
                                        <p:cTn id="49" dur="2000"/>
                                        <p:tgtEl>
                                          <p:spTgt spid="73"/>
                                        </p:tgtEl>
                                      </p:cBhvr>
                                    </p:animEffect>
                                  </p:childTnLst>
                                </p:cTn>
                              </p:par>
                              <p:par>
                                <p:cTn id="50" presetID="6" presetClass="entr" presetSubtype="16"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circle(in)">
                                      <p:cBhvr>
                                        <p:cTn id="52" dur="2000"/>
                                        <p:tgtEl>
                                          <p:spTgt spid="76"/>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circle(in)">
                                      <p:cBhvr>
                                        <p:cTn id="55" dur="20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ppt_x"/>
                                          </p:val>
                                        </p:tav>
                                        <p:tav tm="100000">
                                          <p:val>
                                            <p:strVal val="#ppt_x"/>
                                          </p:val>
                                        </p:tav>
                                      </p:tavLst>
                                    </p:anim>
                                    <p:anim calcmode="lin" valueType="num">
                                      <p:cBhvr additive="base">
                                        <p:cTn id="6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3" grpId="0" animBg="1"/>
      <p:bldP spid="44" grpId="0" animBg="1"/>
      <p:bldP spid="45" grpId="0" animBg="1"/>
      <p:bldP spid="46" grpId="0" animBg="1"/>
      <p:bldP spid="56" grpId="0"/>
      <p:bldP spid="57" grpId="0"/>
      <p:bldP spid="78" grpId="0"/>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3" name="TextBox 2"/>
          <p:cNvSpPr txBox="1"/>
          <p:nvPr/>
        </p:nvSpPr>
        <p:spPr>
          <a:xfrm>
            <a:off x="360683" y="3716521"/>
            <a:ext cx="1403957" cy="369332"/>
          </a:xfrm>
          <a:prstGeom prst="rect">
            <a:avLst/>
          </a:prstGeom>
          <a:noFill/>
        </p:spPr>
        <p:txBody>
          <a:bodyPr wrap="square" rtlCol="0">
            <a:spAutoFit/>
          </a:bodyPr>
          <a:lstStyle/>
          <a:p>
            <a:r>
              <a:rPr lang="en-US" sz="1800" dirty="0"/>
              <a:t>Input Image</a:t>
            </a:r>
            <a:endParaRPr lang="en-IN" sz="1800" dirty="0"/>
          </a:p>
        </p:txBody>
      </p:sp>
      <p:sp>
        <p:nvSpPr>
          <p:cNvPr id="5" name="TextBox 4"/>
          <p:cNvSpPr txBox="1"/>
          <p:nvPr/>
        </p:nvSpPr>
        <p:spPr>
          <a:xfrm>
            <a:off x="2670158" y="3682328"/>
            <a:ext cx="1609250" cy="369332"/>
          </a:xfrm>
          <a:prstGeom prst="rect">
            <a:avLst/>
          </a:prstGeom>
          <a:noFill/>
        </p:spPr>
        <p:txBody>
          <a:bodyPr wrap="square" rtlCol="0">
            <a:spAutoFit/>
          </a:bodyPr>
          <a:lstStyle/>
          <a:p>
            <a:r>
              <a:rPr lang="en-US" sz="1800" dirty="0"/>
              <a:t>Output Image</a:t>
            </a:r>
            <a:endParaRPr lang="en-IN" sz="1800" dirty="0"/>
          </a:p>
        </p:txBody>
      </p:sp>
      <p:pic>
        <p:nvPicPr>
          <p:cNvPr id="11" name="Picture 10"/>
          <p:cNvPicPr>
            <a:picLocks noChangeAspect="1"/>
          </p:cNvPicPr>
          <p:nvPr/>
        </p:nvPicPr>
        <p:blipFill>
          <a:blip r:embed="rId4"/>
          <a:stretch>
            <a:fillRect/>
          </a:stretch>
        </p:blipFill>
        <p:spPr>
          <a:xfrm>
            <a:off x="176246" y="1665701"/>
            <a:ext cx="1568540" cy="2050820"/>
          </a:xfrm>
          <a:prstGeom prst="rect">
            <a:avLst/>
          </a:prstGeom>
        </p:spPr>
      </p:pic>
      <p:pic>
        <p:nvPicPr>
          <p:cNvPr id="12" name="Picture 11"/>
          <p:cNvPicPr>
            <a:picLocks noChangeAspect="1"/>
          </p:cNvPicPr>
          <p:nvPr/>
        </p:nvPicPr>
        <p:blipFill>
          <a:blip r:embed="rId5"/>
          <a:stretch>
            <a:fillRect/>
          </a:stretch>
        </p:blipFill>
        <p:spPr>
          <a:xfrm>
            <a:off x="2572393" y="1677742"/>
            <a:ext cx="1665821" cy="2058614"/>
          </a:xfrm>
          <a:prstGeom prst="rect">
            <a:avLst/>
          </a:prstGeom>
        </p:spPr>
      </p:pic>
      <p:sp>
        <p:nvSpPr>
          <p:cNvPr id="13" name="Arrow: Right 12"/>
          <p:cNvSpPr/>
          <p:nvPr/>
        </p:nvSpPr>
        <p:spPr>
          <a:xfrm>
            <a:off x="1842844" y="2608305"/>
            <a:ext cx="688355" cy="1023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405944" y="687957"/>
            <a:ext cx="6096000" cy="461665"/>
          </a:xfrm>
          <a:prstGeom prst="rect">
            <a:avLst/>
          </a:prstGeom>
          <a:noFill/>
        </p:spPr>
        <p:txBody>
          <a:bodyPr wrap="square">
            <a:spAutoFit/>
          </a:bodyPr>
          <a:lstStyle/>
          <a:p>
            <a:r>
              <a:rPr lang="en-US" sz="2400" b="1" dirty="0">
                <a:solidFill>
                  <a:schemeClr val="accent1">
                    <a:lumMod val="75000"/>
                  </a:schemeClr>
                </a:solidFill>
              </a:rPr>
              <a:t>Work done:</a:t>
            </a:r>
            <a:endParaRPr lang="en-IN" sz="2400" dirty="0"/>
          </a:p>
        </p:txBody>
      </p:sp>
      <p:sp>
        <p:nvSpPr>
          <p:cNvPr id="16" name="TextBox 15"/>
          <p:cNvSpPr txBox="1"/>
          <p:nvPr/>
        </p:nvSpPr>
        <p:spPr>
          <a:xfrm>
            <a:off x="1190214" y="1183855"/>
            <a:ext cx="3636823" cy="461665"/>
          </a:xfrm>
          <a:prstGeom prst="rect">
            <a:avLst/>
          </a:prstGeom>
          <a:noFill/>
        </p:spPr>
        <p:txBody>
          <a:bodyPr wrap="square">
            <a:spAutoFit/>
          </a:bodyPr>
          <a:lstStyle/>
          <a:p>
            <a:r>
              <a:rPr lang="en-US" sz="2400" b="1" dirty="0">
                <a:solidFill>
                  <a:schemeClr val="accent1">
                    <a:lumMod val="75000"/>
                  </a:schemeClr>
                </a:solidFill>
              </a:rPr>
              <a:t>Natural Shading:</a:t>
            </a:r>
            <a:endParaRPr lang="en-IN" sz="2400" dirty="0"/>
          </a:p>
        </p:txBody>
      </p:sp>
      <p:pic>
        <p:nvPicPr>
          <p:cNvPr id="17" name="Picture 16"/>
          <p:cNvPicPr>
            <a:picLocks noChangeAspect="1"/>
          </p:cNvPicPr>
          <p:nvPr/>
        </p:nvPicPr>
        <p:blipFill>
          <a:blip r:embed="rId6"/>
          <a:srcRect/>
          <a:stretch>
            <a:fillRect/>
          </a:stretch>
        </p:blipFill>
        <p:spPr>
          <a:xfrm>
            <a:off x="4467636" y="1820979"/>
            <a:ext cx="2799081" cy="1583230"/>
          </a:xfrm>
          <a:prstGeom prst="rect">
            <a:avLst/>
          </a:prstGeom>
        </p:spPr>
      </p:pic>
      <p:sp>
        <p:nvSpPr>
          <p:cNvPr id="18" name="TextBox 17"/>
          <p:cNvSpPr txBox="1"/>
          <p:nvPr/>
        </p:nvSpPr>
        <p:spPr>
          <a:xfrm>
            <a:off x="3453944" y="3424282"/>
            <a:ext cx="4968815" cy="369332"/>
          </a:xfrm>
          <a:prstGeom prst="rect">
            <a:avLst/>
          </a:prstGeom>
          <a:noFill/>
        </p:spPr>
        <p:txBody>
          <a:bodyPr wrap="square" rtlCol="0">
            <a:spAutoFit/>
          </a:bodyPr>
          <a:lstStyle/>
          <a:p>
            <a:pPr algn="ctr"/>
            <a:r>
              <a:rPr lang="en-IN" dirty="0"/>
              <a:t>Input image</a:t>
            </a:r>
          </a:p>
        </p:txBody>
      </p:sp>
      <p:cxnSp>
        <p:nvCxnSpPr>
          <p:cNvPr id="19" name="Straight Arrow Connector 18"/>
          <p:cNvCxnSpPr/>
          <p:nvPr/>
        </p:nvCxnSpPr>
        <p:spPr>
          <a:xfrm>
            <a:off x="7452423" y="3357618"/>
            <a:ext cx="136497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78286" y="3481309"/>
            <a:ext cx="4006547" cy="369332"/>
          </a:xfrm>
          <a:prstGeom prst="rect">
            <a:avLst/>
          </a:prstGeom>
          <a:noFill/>
        </p:spPr>
        <p:txBody>
          <a:bodyPr wrap="square" rtlCol="0">
            <a:spAutoFit/>
          </a:bodyPr>
          <a:lstStyle/>
          <a:p>
            <a:pPr algn="ctr"/>
            <a:r>
              <a:rPr lang="en-IN" dirty="0"/>
              <a:t>Output image</a:t>
            </a:r>
          </a:p>
        </p:txBody>
      </p:sp>
      <p:pic>
        <p:nvPicPr>
          <p:cNvPr id="26" name="Picture 25"/>
          <p:cNvPicPr>
            <a:picLocks noChangeAspect="1"/>
          </p:cNvPicPr>
          <p:nvPr/>
        </p:nvPicPr>
        <p:blipFill>
          <a:blip r:embed="rId7"/>
          <a:srcRect/>
          <a:stretch>
            <a:fillRect/>
          </a:stretch>
        </p:blipFill>
        <p:spPr>
          <a:xfrm>
            <a:off x="8915456" y="1799822"/>
            <a:ext cx="3040825" cy="1719272"/>
          </a:xfrm>
          <a:prstGeom prst="rect">
            <a:avLst/>
          </a:prstGeom>
        </p:spPr>
      </p:pic>
      <p:cxnSp>
        <p:nvCxnSpPr>
          <p:cNvPr id="31" name="Straight Arrow Connector 30"/>
          <p:cNvCxnSpPr/>
          <p:nvPr/>
        </p:nvCxnSpPr>
        <p:spPr>
          <a:xfrm>
            <a:off x="7522404" y="2659458"/>
            <a:ext cx="132923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319926" y="2885718"/>
            <a:ext cx="1516506" cy="369332"/>
          </a:xfrm>
          <a:prstGeom prst="rect">
            <a:avLst/>
          </a:prstGeom>
          <a:solidFill>
            <a:schemeClr val="bg1"/>
          </a:solidFill>
        </p:spPr>
        <p:txBody>
          <a:bodyPr wrap="square" rtlCol="0">
            <a:spAutoFit/>
          </a:bodyPr>
          <a:lstStyle/>
          <a:p>
            <a:pPr algn="ctr"/>
            <a:r>
              <a:rPr lang="en-IN" b="1" dirty="0">
                <a:solidFill>
                  <a:srgbClr val="0070C0"/>
                </a:solidFill>
              </a:rPr>
              <a:t>B – 0.4</a:t>
            </a:r>
          </a:p>
        </p:txBody>
      </p:sp>
      <p:cxnSp>
        <p:nvCxnSpPr>
          <p:cNvPr id="33" name="Straight Arrow Connector 32"/>
          <p:cNvCxnSpPr/>
          <p:nvPr/>
        </p:nvCxnSpPr>
        <p:spPr>
          <a:xfrm>
            <a:off x="7470106" y="2088905"/>
            <a:ext cx="134729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70105" y="1596692"/>
            <a:ext cx="1366327" cy="369332"/>
          </a:xfrm>
          <a:prstGeom prst="rect">
            <a:avLst/>
          </a:prstGeom>
          <a:solidFill>
            <a:schemeClr val="bg1"/>
          </a:solidFill>
        </p:spPr>
        <p:txBody>
          <a:bodyPr wrap="square" rtlCol="0">
            <a:spAutoFit/>
          </a:bodyPr>
          <a:lstStyle/>
          <a:p>
            <a:pPr algn="ctr"/>
            <a:r>
              <a:rPr lang="en-IN" b="1" dirty="0">
                <a:solidFill>
                  <a:srgbClr val="FF0000"/>
                </a:solidFill>
              </a:rPr>
              <a:t>R – 0.7</a:t>
            </a:r>
          </a:p>
        </p:txBody>
      </p:sp>
      <p:sp>
        <p:nvSpPr>
          <p:cNvPr id="35" name="TextBox 34"/>
          <p:cNvSpPr txBox="1"/>
          <p:nvPr/>
        </p:nvSpPr>
        <p:spPr>
          <a:xfrm>
            <a:off x="7359437" y="2208188"/>
            <a:ext cx="1516507" cy="369332"/>
          </a:xfrm>
          <a:prstGeom prst="rect">
            <a:avLst/>
          </a:prstGeom>
          <a:solidFill>
            <a:schemeClr val="bg1"/>
          </a:solidFill>
        </p:spPr>
        <p:txBody>
          <a:bodyPr wrap="square" rtlCol="0">
            <a:spAutoFit/>
          </a:bodyPr>
          <a:lstStyle/>
          <a:p>
            <a:pPr algn="ctr"/>
            <a:r>
              <a:rPr lang="en-IN" b="1" dirty="0">
                <a:solidFill>
                  <a:srgbClr val="00B050"/>
                </a:solidFill>
              </a:rPr>
              <a:t>G – 0.6</a:t>
            </a:r>
          </a:p>
        </p:txBody>
      </p:sp>
      <p:sp>
        <p:nvSpPr>
          <p:cNvPr id="47" name="TextBox 46"/>
          <p:cNvSpPr txBox="1"/>
          <p:nvPr/>
        </p:nvSpPr>
        <p:spPr>
          <a:xfrm>
            <a:off x="6282990" y="1205215"/>
            <a:ext cx="4839100" cy="461665"/>
          </a:xfrm>
          <a:prstGeom prst="rect">
            <a:avLst/>
          </a:prstGeom>
          <a:noFill/>
        </p:spPr>
        <p:txBody>
          <a:bodyPr wrap="square">
            <a:spAutoFit/>
          </a:bodyPr>
          <a:lstStyle/>
          <a:p>
            <a:r>
              <a:rPr lang="en-US" sz="2400" b="1" dirty="0">
                <a:solidFill>
                  <a:schemeClr val="accent1">
                    <a:lumMod val="75000"/>
                  </a:schemeClr>
                </a:solidFill>
              </a:rPr>
              <a:t>Linear lens Shading: Center fixed</a:t>
            </a:r>
            <a:endParaRPr lang="en-IN" sz="24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51419" y="4679079"/>
            <a:ext cx="1978898" cy="1629357"/>
          </a:xfrm>
          <a:prstGeom prst="rect">
            <a:avLst/>
          </a:prstGeom>
        </p:spPr>
      </p:pic>
      <p:sp>
        <p:nvSpPr>
          <p:cNvPr id="51" name="Arrow: Right 50"/>
          <p:cNvSpPr/>
          <p:nvPr/>
        </p:nvSpPr>
        <p:spPr>
          <a:xfrm>
            <a:off x="5100102" y="5309091"/>
            <a:ext cx="938102" cy="3693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8204" y="4679079"/>
            <a:ext cx="1984587" cy="1627115"/>
          </a:xfrm>
          <a:prstGeom prst="rect">
            <a:avLst/>
          </a:prstGeom>
        </p:spPr>
      </p:pic>
      <p:sp>
        <p:nvSpPr>
          <p:cNvPr id="53" name="TextBox 52"/>
          <p:cNvSpPr txBox="1"/>
          <p:nvPr/>
        </p:nvSpPr>
        <p:spPr>
          <a:xfrm>
            <a:off x="3347922" y="4186028"/>
            <a:ext cx="4839100" cy="461665"/>
          </a:xfrm>
          <a:prstGeom prst="rect">
            <a:avLst/>
          </a:prstGeom>
          <a:noFill/>
        </p:spPr>
        <p:txBody>
          <a:bodyPr wrap="square">
            <a:spAutoFit/>
          </a:bodyPr>
          <a:lstStyle/>
          <a:p>
            <a:r>
              <a:rPr lang="en-US" sz="2400" b="1" dirty="0">
                <a:solidFill>
                  <a:schemeClr val="accent1">
                    <a:lumMod val="75000"/>
                  </a:schemeClr>
                </a:solidFill>
              </a:rPr>
              <a:t>Linear lens Shading: Center shifted</a:t>
            </a:r>
            <a:endParaRPr lang="en-IN" sz="2400" dirty="0"/>
          </a:p>
        </p:txBody>
      </p:sp>
      <p:sp>
        <p:nvSpPr>
          <p:cNvPr id="54" name="TextBox 53"/>
          <p:cNvSpPr txBox="1"/>
          <p:nvPr/>
        </p:nvSpPr>
        <p:spPr>
          <a:xfrm>
            <a:off x="3474783" y="6272001"/>
            <a:ext cx="1403957" cy="369332"/>
          </a:xfrm>
          <a:prstGeom prst="rect">
            <a:avLst/>
          </a:prstGeom>
          <a:noFill/>
        </p:spPr>
        <p:txBody>
          <a:bodyPr wrap="square" rtlCol="0">
            <a:spAutoFit/>
          </a:bodyPr>
          <a:lstStyle/>
          <a:p>
            <a:r>
              <a:rPr lang="en-US" sz="1800" dirty="0"/>
              <a:t>Input Image</a:t>
            </a:r>
            <a:endParaRPr lang="en-IN" sz="1800" dirty="0"/>
          </a:p>
        </p:txBody>
      </p:sp>
      <p:sp>
        <p:nvSpPr>
          <p:cNvPr id="55" name="TextBox 54"/>
          <p:cNvSpPr txBox="1"/>
          <p:nvPr/>
        </p:nvSpPr>
        <p:spPr>
          <a:xfrm>
            <a:off x="6395108" y="6272001"/>
            <a:ext cx="1609250" cy="369332"/>
          </a:xfrm>
          <a:prstGeom prst="rect">
            <a:avLst/>
          </a:prstGeom>
          <a:noFill/>
        </p:spPr>
        <p:txBody>
          <a:bodyPr wrap="square" rtlCol="0">
            <a:spAutoFit/>
          </a:bodyPr>
          <a:lstStyle/>
          <a:p>
            <a:r>
              <a:rPr lang="en-US" sz="1800" dirty="0"/>
              <a:t>Output Image</a:t>
            </a: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par>
                                <p:cTn id="35" presetID="2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par>
                                <p:cTn id="47" presetID="22" presetClass="entr" presetSubtype="4"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500"/>
                                        <p:tgtEl>
                                          <p:spTgt spid="3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par>
                                <p:cTn id="56" presetID="22" presetClass="entr" presetSubtype="4"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par>
                                <p:cTn id="59" presetID="22" presetClass="entr" presetSubtype="4"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down)">
                                      <p:cBhvr>
                                        <p:cTn id="61" dur="500"/>
                                        <p:tgtEl>
                                          <p:spTgt spid="2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down)">
                                      <p:cBhvr>
                                        <p:cTn id="69" dur="500"/>
                                        <p:tgtEl>
                                          <p:spTgt spid="53"/>
                                        </p:tgtEl>
                                      </p:cBhvr>
                                    </p:animEffect>
                                  </p:childTnLst>
                                </p:cTn>
                              </p:par>
                              <p:par>
                                <p:cTn id="70" presetID="22" presetClass="entr" presetSubtype="4"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down)">
                                      <p:cBhvr>
                                        <p:cTn id="75" dur="500"/>
                                        <p:tgtEl>
                                          <p:spTgt spid="54"/>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par>
                                <p:cTn id="79" presetID="22" presetClass="entr" presetSubtype="4"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down)">
                                      <p:cBhvr>
                                        <p:cTn id="81" dur="500"/>
                                        <p:tgtEl>
                                          <p:spTgt spid="52"/>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down)">
                                      <p:cBhvr>
                                        <p:cTn id="8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animBg="1"/>
      <p:bldP spid="15" grpId="0"/>
      <p:bldP spid="16" grpId="0"/>
      <p:bldP spid="18" grpId="0"/>
      <p:bldP spid="22" grpId="0"/>
      <p:bldP spid="32" grpId="0" animBg="1"/>
      <p:bldP spid="34" grpId="0" animBg="1"/>
      <p:bldP spid="35" grpId="0" animBg="1"/>
      <p:bldP spid="47" grpId="0"/>
      <p:bldP spid="51" grpId="0" animBg="1"/>
      <p:bldP spid="53"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3" name="TextBox 2"/>
          <p:cNvSpPr txBox="1"/>
          <p:nvPr/>
        </p:nvSpPr>
        <p:spPr>
          <a:xfrm>
            <a:off x="569343" y="902898"/>
            <a:ext cx="7016151" cy="461665"/>
          </a:xfrm>
          <a:prstGeom prst="rect">
            <a:avLst/>
          </a:prstGeom>
          <a:noFill/>
        </p:spPr>
        <p:txBody>
          <a:bodyPr wrap="square" rtlCol="0">
            <a:spAutoFit/>
          </a:bodyPr>
          <a:lstStyle/>
          <a:p>
            <a:r>
              <a:rPr lang="en-US" sz="2400" b="1" dirty="0">
                <a:solidFill>
                  <a:schemeClr val="accent1">
                    <a:lumMod val="75000"/>
                  </a:schemeClr>
                </a:solidFill>
              </a:rPr>
              <a:t>What is CCM:</a:t>
            </a:r>
            <a:endParaRPr lang="en-IN" sz="2400" dirty="0"/>
          </a:p>
        </p:txBody>
      </p:sp>
      <p:sp>
        <p:nvSpPr>
          <p:cNvPr id="11" name="TextBox 10"/>
          <p:cNvSpPr txBox="1"/>
          <p:nvPr/>
        </p:nvSpPr>
        <p:spPr>
          <a:xfrm>
            <a:off x="569343" y="1224951"/>
            <a:ext cx="11277600" cy="1938992"/>
          </a:xfrm>
          <a:prstGeom prst="rect">
            <a:avLst/>
          </a:prstGeom>
          <a:noFill/>
        </p:spPr>
        <p:txBody>
          <a:bodyPr wrap="square">
            <a:spAutoFit/>
          </a:bodyPr>
          <a:lstStyle/>
          <a:p>
            <a:pPr algn="just"/>
            <a:endParaRPr lang="en-IN" sz="2400" dirty="0"/>
          </a:p>
          <a:p>
            <a:pPr algn="just"/>
            <a:r>
              <a:rPr lang="en-IN" sz="2400" dirty="0"/>
              <a:t>A color correction matrix is a mathematical transformation used in digital imaging to adjust the color of an image or video. It's a key component of color management systems and is particularly important in industries like photography, cinematography, and computer graphics.</a:t>
            </a:r>
          </a:p>
        </p:txBody>
      </p:sp>
      <p:sp>
        <p:nvSpPr>
          <p:cNvPr id="16" name="TextBox 15"/>
          <p:cNvSpPr txBox="1"/>
          <p:nvPr/>
        </p:nvSpPr>
        <p:spPr>
          <a:xfrm>
            <a:off x="569343" y="3485996"/>
            <a:ext cx="7016151" cy="2677656"/>
          </a:xfrm>
          <a:prstGeom prst="rect">
            <a:avLst/>
          </a:prstGeom>
          <a:noFill/>
        </p:spPr>
        <p:txBody>
          <a:bodyPr wrap="square" rtlCol="0">
            <a:spAutoFit/>
          </a:bodyPr>
          <a:lstStyle/>
          <a:p>
            <a:r>
              <a:rPr lang="en-US" sz="2400" b="1" dirty="0">
                <a:solidFill>
                  <a:schemeClr val="accent1">
                    <a:lumMod val="75000"/>
                  </a:schemeClr>
                </a:solidFill>
              </a:rPr>
              <a:t>Why we need CCM:</a:t>
            </a:r>
          </a:p>
          <a:p>
            <a:endParaRPr lang="en-US" sz="2400" b="1" dirty="0">
              <a:solidFill>
                <a:schemeClr val="accent1">
                  <a:lumMod val="75000"/>
                </a:schemeClr>
              </a:solidFill>
            </a:endParaRPr>
          </a:p>
          <a:p>
            <a:pPr marL="342900" indent="-342900">
              <a:buFont typeface="Wingdings" panose="05000000000000000000" pitchFamily="2" charset="2"/>
              <a:buChar char="q"/>
            </a:pPr>
            <a:r>
              <a:rPr lang="en-US" sz="2400" dirty="0"/>
              <a:t>Color Accuracy</a:t>
            </a:r>
          </a:p>
          <a:p>
            <a:pPr marL="342900" indent="-342900">
              <a:buFont typeface="Wingdings" panose="05000000000000000000" pitchFamily="2" charset="2"/>
              <a:buChar char="q"/>
            </a:pPr>
            <a:r>
              <a:rPr lang="en-US" sz="2400" dirty="0"/>
              <a:t>Color Balancing</a:t>
            </a:r>
          </a:p>
          <a:p>
            <a:pPr marL="342900" indent="-342900">
              <a:buFont typeface="Wingdings" panose="05000000000000000000" pitchFamily="2" charset="2"/>
              <a:buChar char="q"/>
            </a:pPr>
            <a:r>
              <a:rPr lang="en-US" sz="2400" dirty="0"/>
              <a:t>Color Matching</a:t>
            </a:r>
          </a:p>
          <a:p>
            <a:pPr marL="342900" indent="-342900">
              <a:buFont typeface="Wingdings" panose="05000000000000000000" pitchFamily="2" charset="2"/>
              <a:buChar char="q"/>
            </a:pPr>
            <a:r>
              <a:rPr lang="en-US" sz="2400" dirty="0"/>
              <a:t>Standardization</a:t>
            </a:r>
          </a:p>
          <a:p>
            <a:pPr marL="342900" indent="-342900">
              <a:buFont typeface="Wingdings" panose="05000000000000000000" pitchFamily="2" charset="2"/>
              <a:buChar char="q"/>
            </a:pPr>
            <a:r>
              <a:rPr lang="en-US" sz="2400" dirty="0"/>
              <a:t>Creative Control</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584" y="905775"/>
            <a:ext cx="11700388" cy="2677656"/>
          </a:xfrm>
          <a:prstGeom prst="rect">
            <a:avLst/>
          </a:prstGeom>
          <a:noFill/>
        </p:spPr>
        <p:txBody>
          <a:bodyPr wrap="square" rtlCol="0">
            <a:spAutoFit/>
          </a:bodyPr>
          <a:lstStyle/>
          <a:p>
            <a:r>
              <a:rPr lang="en-US" sz="2400" b="1" dirty="0">
                <a:solidFill>
                  <a:schemeClr val="accent1">
                    <a:lumMod val="75000"/>
                  </a:schemeClr>
                </a:solidFill>
              </a:rPr>
              <a:t>What is inverse CCM:</a:t>
            </a:r>
            <a:endParaRPr lang="en-US" sz="2400" b="1" dirty="0">
              <a:solidFill>
                <a:srgbClr val="FF0000"/>
              </a:solidFill>
            </a:endParaRPr>
          </a:p>
          <a:p>
            <a:endParaRPr lang="en-US" sz="2400" dirty="0"/>
          </a:p>
          <a:p>
            <a:pPr algn="just"/>
            <a:r>
              <a:rPr lang="en-US" sz="2400" dirty="0"/>
              <a:t>An inverse color correction matrix, also known as a "decolorization matrix" or "color restoration matrix," is used in the context of image processing to reverse the effects of color correction applied to an image. It's essentially the opposite transformation of a color correction matrix.</a:t>
            </a:r>
            <a:endParaRPr lang="en-IN" sz="2400" dirty="0"/>
          </a:p>
          <a:p>
            <a:endParaRPr lang="en-US" sz="2400" dirty="0"/>
          </a:p>
        </p:txBody>
      </p:sp>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11" name="TextBox 10"/>
          <p:cNvSpPr txBox="1"/>
          <p:nvPr/>
        </p:nvSpPr>
        <p:spPr>
          <a:xfrm>
            <a:off x="241842" y="3398507"/>
            <a:ext cx="6096982" cy="461665"/>
          </a:xfrm>
          <a:prstGeom prst="rect">
            <a:avLst/>
          </a:prstGeom>
          <a:noFill/>
        </p:spPr>
        <p:txBody>
          <a:bodyPr wrap="square">
            <a:spAutoFit/>
          </a:bodyPr>
          <a:lstStyle/>
          <a:p>
            <a:r>
              <a:rPr lang="en-US" sz="2400" b="1" dirty="0">
                <a:solidFill>
                  <a:schemeClr val="accent1">
                    <a:lumMod val="75000"/>
                  </a:schemeClr>
                </a:solidFill>
              </a:rPr>
              <a:t>Why we need inverse CCM:</a:t>
            </a:r>
            <a:endParaRPr lang="en-US" sz="2400" b="1" dirty="0">
              <a:solidFill>
                <a:srgbClr val="FF0000"/>
              </a:solidFill>
            </a:endParaRPr>
          </a:p>
        </p:txBody>
      </p:sp>
      <p:sp>
        <p:nvSpPr>
          <p:cNvPr id="13" name="TextBox 12"/>
          <p:cNvSpPr txBox="1"/>
          <p:nvPr/>
        </p:nvSpPr>
        <p:spPr>
          <a:xfrm>
            <a:off x="241842" y="4178448"/>
            <a:ext cx="6096982" cy="1938992"/>
          </a:xfrm>
          <a:prstGeom prst="rect">
            <a:avLst/>
          </a:prstGeom>
          <a:noFill/>
        </p:spPr>
        <p:txBody>
          <a:bodyPr wrap="square">
            <a:spAutoFit/>
          </a:bodyPr>
          <a:lstStyle/>
          <a:p>
            <a:pPr marL="342900" indent="-342900">
              <a:buFont typeface="Wingdings" panose="05000000000000000000" pitchFamily="2" charset="2"/>
              <a:buChar char="q"/>
            </a:pPr>
            <a:r>
              <a:rPr lang="en-IN" sz="2400" dirty="0"/>
              <a:t>Color Accuracy</a:t>
            </a:r>
          </a:p>
          <a:p>
            <a:pPr marL="342900" indent="-342900">
              <a:buFont typeface="Wingdings" panose="05000000000000000000" pitchFamily="2" charset="2"/>
              <a:buChar char="q"/>
            </a:pPr>
            <a:r>
              <a:rPr lang="en-IN" sz="2400" dirty="0"/>
              <a:t>Error Correction</a:t>
            </a:r>
          </a:p>
          <a:p>
            <a:pPr marL="342900" indent="-342900">
              <a:buFont typeface="Wingdings" panose="05000000000000000000" pitchFamily="2" charset="2"/>
              <a:buChar char="q"/>
            </a:pPr>
            <a:r>
              <a:rPr lang="en-IN" sz="2400" dirty="0"/>
              <a:t>Image Restoration</a:t>
            </a:r>
          </a:p>
          <a:p>
            <a:pPr marL="342900" indent="-342900">
              <a:buFont typeface="Wingdings" panose="05000000000000000000" pitchFamily="2" charset="2"/>
              <a:buChar char="q"/>
            </a:pPr>
            <a:r>
              <a:rPr lang="en-IN" sz="2400" dirty="0"/>
              <a:t>Modelling Transformations</a:t>
            </a:r>
          </a:p>
          <a:p>
            <a:pPr marL="342900" indent="-342900">
              <a:buFont typeface="Wingdings" panose="05000000000000000000" pitchFamily="2" charset="2"/>
              <a:buChar char="q"/>
            </a:pPr>
            <a:r>
              <a:rPr lang="en-IN" sz="2400" dirty="0"/>
              <a:t>Quality Assessment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3" name="TextBox 2"/>
          <p:cNvSpPr txBox="1"/>
          <p:nvPr/>
        </p:nvSpPr>
        <p:spPr>
          <a:xfrm>
            <a:off x="408619" y="1017616"/>
            <a:ext cx="6096982" cy="461665"/>
          </a:xfrm>
          <a:prstGeom prst="rect">
            <a:avLst/>
          </a:prstGeom>
          <a:noFill/>
        </p:spPr>
        <p:txBody>
          <a:bodyPr wrap="square">
            <a:spAutoFit/>
          </a:bodyPr>
          <a:lstStyle/>
          <a:p>
            <a:r>
              <a:rPr lang="en-US" sz="2400" b="1" dirty="0">
                <a:solidFill>
                  <a:schemeClr val="accent1">
                    <a:lumMod val="75000"/>
                  </a:schemeClr>
                </a:solidFill>
              </a:rPr>
              <a:t>Inverse CCM:</a:t>
            </a:r>
            <a:endParaRPr lang="en-US" sz="24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24131460"/>
              </p:ext>
            </p:extLst>
          </p:nvPr>
        </p:nvGraphicFramePr>
        <p:xfrm>
          <a:off x="408619" y="3048887"/>
          <a:ext cx="4081111" cy="1465712"/>
        </p:xfrm>
        <a:graphic>
          <a:graphicData uri="http://schemas.openxmlformats.org/drawingml/2006/table">
            <a:tbl>
              <a:tblPr>
                <a:tableStyleId>{073A0DAA-6AF3-43AB-8588-CEC1D06C72B9}</a:tableStyleId>
              </a:tblPr>
              <a:tblGrid>
                <a:gridCol w="1698474">
                  <a:extLst>
                    <a:ext uri="{9D8B030D-6E8A-4147-A177-3AD203B41FA5}">
                      <a16:colId xmlns:a16="http://schemas.microsoft.com/office/drawing/2014/main" val="20000"/>
                    </a:ext>
                  </a:extLst>
                </a:gridCol>
                <a:gridCol w="793568">
                  <a:extLst>
                    <a:ext uri="{9D8B030D-6E8A-4147-A177-3AD203B41FA5}">
                      <a16:colId xmlns:a16="http://schemas.microsoft.com/office/drawing/2014/main" val="20001"/>
                    </a:ext>
                  </a:extLst>
                </a:gridCol>
                <a:gridCol w="793568">
                  <a:extLst>
                    <a:ext uri="{9D8B030D-6E8A-4147-A177-3AD203B41FA5}">
                      <a16:colId xmlns:a16="http://schemas.microsoft.com/office/drawing/2014/main" val="20002"/>
                    </a:ext>
                  </a:extLst>
                </a:gridCol>
                <a:gridCol w="795501">
                  <a:extLst>
                    <a:ext uri="{9D8B030D-6E8A-4147-A177-3AD203B41FA5}">
                      <a16:colId xmlns:a16="http://schemas.microsoft.com/office/drawing/2014/main" val="20003"/>
                    </a:ext>
                  </a:extLst>
                </a:gridCol>
              </a:tblGrid>
              <a:tr h="353371">
                <a:tc>
                  <a:txBody>
                    <a:bodyPr/>
                    <a:lstStyle/>
                    <a:p>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t>Red</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t>Green</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a:t>Blue</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3499">
                <a:tc>
                  <a:txBody>
                    <a:bodyPr/>
                    <a:lstStyle/>
                    <a:p>
                      <a:r>
                        <a:rPr lang="en-US" sz="1800" b="1" dirty="0"/>
                        <a:t>Red out</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0.641</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0.397</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-0.039</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43745">
                <a:tc>
                  <a:txBody>
                    <a:bodyPr/>
                    <a:lstStyle/>
                    <a:p>
                      <a:r>
                        <a:rPr lang="en-US" sz="1800" b="1" dirty="0"/>
                        <a:t>Green out</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0.205</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effectLst/>
                        </a:rPr>
                        <a:t>1</a:t>
                      </a:r>
                      <a:r>
                        <a:rPr lang="en-IN" sz="1800" dirty="0">
                          <a:solidFill>
                            <a:schemeClr val="tx1"/>
                          </a:solidFill>
                          <a:effectLst/>
                        </a:rPr>
                        <a:t>.120</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-0.325</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8432">
                <a:tc>
                  <a:txBody>
                    <a:bodyPr/>
                    <a:lstStyle/>
                    <a:p>
                      <a:r>
                        <a:rPr lang="en-US" sz="1800" b="1" dirty="0"/>
                        <a:t>Blue out</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0.026</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-0.278</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effectLst/>
                        </a:rPr>
                        <a:t>1.252</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360683" y="2474574"/>
            <a:ext cx="6096982" cy="461665"/>
          </a:xfrm>
          <a:prstGeom prst="rect">
            <a:avLst/>
          </a:prstGeom>
          <a:noFill/>
        </p:spPr>
        <p:txBody>
          <a:bodyPr wrap="square">
            <a:spAutoFit/>
          </a:bodyPr>
          <a:lstStyle/>
          <a:p>
            <a:r>
              <a:rPr lang="en-US" sz="2400" b="1" dirty="0">
                <a:solidFill>
                  <a:schemeClr val="accent1">
                    <a:lumMod val="75000"/>
                  </a:schemeClr>
                </a:solidFill>
              </a:rPr>
              <a:t>Given CCM Matrix:</a:t>
            </a:r>
            <a:endParaRPr lang="en-US" sz="2400" b="1" dirty="0">
              <a:solidFill>
                <a:srgbClr val="FF0000"/>
              </a:solidFill>
            </a:endParaRPr>
          </a:p>
        </p:txBody>
      </p:sp>
      <p:cxnSp>
        <p:nvCxnSpPr>
          <p:cNvPr id="7" name="Straight Arrow Connector 6"/>
          <p:cNvCxnSpPr/>
          <p:nvPr/>
        </p:nvCxnSpPr>
        <p:spPr>
          <a:xfrm>
            <a:off x="4829514" y="3931532"/>
            <a:ext cx="198966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4619" y="3552430"/>
            <a:ext cx="1759456" cy="369332"/>
          </a:xfrm>
          <a:prstGeom prst="rect">
            <a:avLst/>
          </a:prstGeom>
          <a:noFill/>
        </p:spPr>
        <p:txBody>
          <a:bodyPr wrap="none" rtlCol="0">
            <a:spAutoFit/>
          </a:bodyPr>
          <a:lstStyle/>
          <a:p>
            <a:r>
              <a:rPr lang="en-US" dirty="0"/>
              <a:t>Inverse of matrix</a:t>
            </a:r>
            <a:endParaRPr lang="en-IN" dirty="0"/>
          </a:p>
        </p:txBody>
      </p:sp>
      <p:graphicFrame>
        <p:nvGraphicFramePr>
          <p:cNvPr id="16" name="Table 15"/>
          <p:cNvGraphicFramePr>
            <a:graphicFrameLocks noGrp="1"/>
          </p:cNvGraphicFramePr>
          <p:nvPr>
            <p:extLst>
              <p:ext uri="{D42A27DB-BD31-4B8C-83A1-F6EECF244321}">
                <p14:modId xmlns:p14="http://schemas.microsoft.com/office/powerpoint/2010/main" val="13888722"/>
              </p:ext>
            </p:extLst>
          </p:nvPr>
        </p:nvGraphicFramePr>
        <p:xfrm>
          <a:off x="7429346" y="3051814"/>
          <a:ext cx="2636253" cy="1463040"/>
        </p:xfrm>
        <a:graphic>
          <a:graphicData uri="http://schemas.openxmlformats.org/drawingml/2006/table">
            <a:tbl>
              <a:tblPr>
                <a:tableStyleId>{073A0DAA-6AF3-43AB-8588-CEC1D06C72B9}</a:tableStyleId>
              </a:tblPr>
              <a:tblGrid>
                <a:gridCol w="878751">
                  <a:extLst>
                    <a:ext uri="{9D8B030D-6E8A-4147-A177-3AD203B41FA5}">
                      <a16:colId xmlns:a16="http://schemas.microsoft.com/office/drawing/2014/main" val="20000"/>
                    </a:ext>
                  </a:extLst>
                </a:gridCol>
                <a:gridCol w="878751">
                  <a:extLst>
                    <a:ext uri="{9D8B030D-6E8A-4147-A177-3AD203B41FA5}">
                      <a16:colId xmlns:a16="http://schemas.microsoft.com/office/drawing/2014/main" val="20001"/>
                    </a:ext>
                  </a:extLst>
                </a:gridCol>
                <a:gridCol w="878751">
                  <a:extLst>
                    <a:ext uri="{9D8B030D-6E8A-4147-A177-3AD203B41FA5}">
                      <a16:colId xmlns:a16="http://schemas.microsoft.com/office/drawing/2014/main" val="20002"/>
                    </a:ext>
                  </a:extLst>
                </a:gridCol>
              </a:tblGrid>
              <a:tr h="333705">
                <a:tc>
                  <a:txBody>
                    <a:bodyPr/>
                    <a:lstStyle/>
                    <a:p>
                      <a:r>
                        <a:rPr lang="en-US" b="1" dirty="0"/>
                        <a:t>Red</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t>Green</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1" dirty="0"/>
                        <a:t>Blue</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3705">
                <a:tc>
                  <a:txBody>
                    <a:bodyPr/>
                    <a:lstStyle/>
                    <a:p>
                      <a:r>
                        <a:rPr lang="en-IN" dirty="0">
                          <a:solidFill>
                            <a:schemeClr val="tx1"/>
                          </a:solidFill>
                          <a:effectLst/>
                        </a:rPr>
                        <a:t>0.2318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0.1180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0.1522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3705">
                <a:tc>
                  <a:txBody>
                    <a:bodyPr/>
                    <a:lstStyle/>
                    <a:p>
                      <a:r>
                        <a:rPr lang="en-IN" dirty="0">
                          <a:solidFill>
                            <a:schemeClr val="tx1"/>
                          </a:solidFill>
                          <a:effectLst/>
                        </a:rPr>
                        <a:t>0.2151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0.9505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0.2653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3705">
                <a:tc>
                  <a:txBody>
                    <a:bodyPr/>
                    <a:lstStyle/>
                    <a:p>
                      <a:r>
                        <a:rPr lang="en-IN" dirty="0">
                          <a:solidFill>
                            <a:schemeClr val="tx1"/>
                          </a:solidFill>
                          <a:effectLst/>
                        </a:rPr>
                        <a:t>0.4776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0.1475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solidFill>
                            <a:schemeClr val="tx1"/>
                          </a:solidFill>
                          <a:effectLst/>
                        </a:rPr>
                        <a:t>0.0110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7" name="TextBox 16"/>
          <p:cNvSpPr txBox="1"/>
          <p:nvPr/>
        </p:nvSpPr>
        <p:spPr>
          <a:xfrm>
            <a:off x="7339454" y="2474574"/>
            <a:ext cx="4081111" cy="461665"/>
          </a:xfrm>
          <a:prstGeom prst="rect">
            <a:avLst/>
          </a:prstGeom>
          <a:noFill/>
        </p:spPr>
        <p:txBody>
          <a:bodyPr wrap="square">
            <a:spAutoFit/>
          </a:bodyPr>
          <a:lstStyle/>
          <a:p>
            <a:r>
              <a:rPr lang="en-US" sz="2400" b="1" dirty="0">
                <a:solidFill>
                  <a:schemeClr val="accent1">
                    <a:lumMod val="75000"/>
                  </a:schemeClr>
                </a:solidFill>
              </a:rPr>
              <a:t>Inverse CCM Matrix:</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3;p3"/>
          <p:cNvGrpSpPr/>
          <p:nvPr/>
        </p:nvGrpSpPr>
        <p:grpSpPr>
          <a:xfrm>
            <a:off x="0" y="0"/>
            <a:ext cx="12145615" cy="721367"/>
            <a:chOff x="34557" y="0"/>
            <a:chExt cx="9109443" cy="541039"/>
          </a:xfrm>
        </p:grpSpPr>
        <p:pic>
          <p:nvPicPr>
            <p:cNvPr id="8" name="Google Shape;114;p3"/>
            <p:cNvPicPr preferRelativeResize="0"/>
            <p:nvPr/>
          </p:nvPicPr>
          <p:blipFill rotWithShape="1">
            <a:blip r:embed="rId2"/>
            <a:srcRect/>
            <a:stretch>
              <a:fillRect/>
            </a:stretch>
          </p:blipFill>
          <p:spPr>
            <a:xfrm>
              <a:off x="34557" y="0"/>
              <a:ext cx="541039" cy="541039"/>
            </a:xfrm>
            <a:prstGeom prst="rect">
              <a:avLst/>
            </a:prstGeom>
            <a:noFill/>
            <a:ln>
              <a:noFill/>
            </a:ln>
          </p:spPr>
        </p:pic>
        <p:sp>
          <p:nvSpPr>
            <p:cNvPr id="9" name="Google Shape;115;p3"/>
            <p:cNvSpPr/>
            <p:nvPr/>
          </p:nvSpPr>
          <p:spPr>
            <a:xfrm>
              <a:off x="575596" y="30740"/>
              <a:ext cx="8426400" cy="454500"/>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116;p3"/>
            <p:cNvPicPr preferRelativeResize="0"/>
            <p:nvPr/>
          </p:nvPicPr>
          <p:blipFill rotWithShape="1">
            <a:blip r:embed="rId3"/>
            <a:srcRect l="21252" t="12460" r="17778" b="11747"/>
            <a:stretch>
              <a:fillRect/>
            </a:stretch>
          </p:blipFill>
          <p:spPr>
            <a:xfrm>
              <a:off x="8433361" y="23170"/>
              <a:ext cx="710639" cy="494699"/>
            </a:xfrm>
            <a:prstGeom prst="rect">
              <a:avLst/>
            </a:prstGeom>
            <a:noFill/>
            <a:ln>
              <a:noFill/>
            </a:ln>
          </p:spPr>
        </p:pic>
      </p:grpSp>
      <p:sp>
        <p:nvSpPr>
          <p:cNvPr id="3" name="TextBox 2"/>
          <p:cNvSpPr txBox="1"/>
          <p:nvPr/>
        </p:nvSpPr>
        <p:spPr>
          <a:xfrm>
            <a:off x="650158" y="687957"/>
            <a:ext cx="6096982" cy="461665"/>
          </a:xfrm>
          <a:prstGeom prst="rect">
            <a:avLst/>
          </a:prstGeom>
          <a:noFill/>
        </p:spPr>
        <p:txBody>
          <a:bodyPr wrap="square">
            <a:spAutoFit/>
          </a:bodyPr>
          <a:lstStyle/>
          <a:p>
            <a:r>
              <a:rPr lang="en-US" sz="2400" b="1" dirty="0">
                <a:solidFill>
                  <a:schemeClr val="accent1">
                    <a:lumMod val="75000"/>
                  </a:schemeClr>
                </a:solidFill>
              </a:rPr>
              <a:t>Inverse CCM:</a:t>
            </a:r>
            <a:endParaRPr lang="en-US" sz="2400" b="1" dirty="0">
              <a:solidFill>
                <a:srgbClr val="FF0000"/>
              </a:solidFill>
            </a:endParaRPr>
          </a:p>
        </p:txBody>
      </p:sp>
      <p:sp>
        <p:nvSpPr>
          <p:cNvPr id="28" name="Arrow: Right 27"/>
          <p:cNvSpPr/>
          <p:nvPr/>
        </p:nvSpPr>
        <p:spPr>
          <a:xfrm>
            <a:off x="5028873" y="4190905"/>
            <a:ext cx="2096710" cy="461666"/>
          </a:xfrm>
          <a:prstGeom prst="rightArrow">
            <a:avLst>
              <a:gd name="adj1" fmla="val 73670"/>
              <a:gd name="adj2" fmla="val 102271"/>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4913853" y="3429688"/>
            <a:ext cx="2364294" cy="646331"/>
          </a:xfrm>
          <a:prstGeom prst="rect">
            <a:avLst/>
          </a:prstGeom>
          <a:noFill/>
        </p:spPr>
        <p:txBody>
          <a:bodyPr wrap="square" rtlCol="0">
            <a:spAutoFit/>
          </a:bodyPr>
          <a:lstStyle/>
          <a:p>
            <a:r>
              <a:rPr lang="en-IN" dirty="0"/>
              <a:t>Inverse with white balance</a:t>
            </a:r>
          </a:p>
        </p:txBody>
      </p:sp>
      <p:sp>
        <p:nvSpPr>
          <p:cNvPr id="30" name="TextBox 29"/>
          <p:cNvSpPr txBox="1"/>
          <p:nvPr/>
        </p:nvSpPr>
        <p:spPr>
          <a:xfrm>
            <a:off x="360683" y="6504519"/>
            <a:ext cx="3841630" cy="369332"/>
          </a:xfrm>
          <a:prstGeom prst="rect">
            <a:avLst/>
          </a:prstGeom>
          <a:noFill/>
        </p:spPr>
        <p:txBody>
          <a:bodyPr wrap="square" rtlCol="0">
            <a:spAutoFit/>
          </a:bodyPr>
          <a:lstStyle/>
          <a:p>
            <a:pPr algn="ctr"/>
            <a:r>
              <a:rPr lang="en-IN" dirty="0"/>
              <a:t>INPUT IMAGE</a:t>
            </a:r>
          </a:p>
        </p:txBody>
      </p:sp>
      <p:sp>
        <p:nvSpPr>
          <p:cNvPr id="31" name="TextBox 30"/>
          <p:cNvSpPr txBox="1"/>
          <p:nvPr/>
        </p:nvSpPr>
        <p:spPr>
          <a:xfrm>
            <a:off x="7830237" y="6488668"/>
            <a:ext cx="3841630" cy="369332"/>
          </a:xfrm>
          <a:prstGeom prst="rect">
            <a:avLst/>
          </a:prstGeom>
          <a:noFill/>
        </p:spPr>
        <p:txBody>
          <a:bodyPr wrap="square" rtlCol="0">
            <a:spAutoFit/>
          </a:bodyPr>
          <a:lstStyle/>
          <a:p>
            <a:pPr algn="ctr"/>
            <a:r>
              <a:rPr lang="en-IN" dirty="0"/>
              <a:t>OUTPUT IMAGE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p:blipFill>
        <p:spPr>
          <a:xfrm>
            <a:off x="64383" y="1182576"/>
            <a:ext cx="4830697" cy="5313911"/>
          </a:xfrm>
          <a:prstGeom prst="rect">
            <a:avLst/>
          </a:prstGeom>
        </p:spPr>
      </p:pic>
      <p:pic>
        <p:nvPicPr>
          <p:cNvPr id="11" name="Picture 10">
            <a:extLst>
              <a:ext uri="{FF2B5EF4-FFF2-40B4-BE49-F238E27FC236}">
                <a16:creationId xmlns:a16="http://schemas.microsoft.com/office/drawing/2014/main" id="{71C0EDF8-02FD-D851-3591-15DF3FE547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63128" y="1180254"/>
            <a:ext cx="4830697" cy="53519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bldLvl="0" animBg="1"/>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3"/>
          <p:cNvPicPr preferRelativeResize="0"/>
          <p:nvPr/>
        </p:nvPicPr>
        <p:blipFill rotWithShape="1">
          <a:blip r:embed="rId2"/>
          <a:srcRect/>
          <a:stretch>
            <a:fillRect/>
          </a:stretch>
        </p:blipFill>
        <p:spPr>
          <a:xfrm>
            <a:off x="0" y="0"/>
            <a:ext cx="721367" cy="721367"/>
          </a:xfrm>
          <a:prstGeom prst="rect">
            <a:avLst/>
          </a:prstGeom>
          <a:noFill/>
          <a:ln>
            <a:noFill/>
          </a:ln>
        </p:spPr>
      </p:pic>
      <p:sp>
        <p:nvSpPr>
          <p:cNvPr id="8" name="Google Shape;115;p3"/>
          <p:cNvSpPr/>
          <p:nvPr/>
        </p:nvSpPr>
        <p:spPr>
          <a:xfrm>
            <a:off x="721367" y="40986"/>
            <a:ext cx="11234914" cy="605985"/>
          </a:xfrm>
          <a:prstGeom prst="rect">
            <a:avLst/>
          </a:prstGeom>
          <a:solidFill>
            <a:srgbClr val="92D050"/>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r>
              <a:rPr lang="en-IN" sz="2000" b="1" i="0" u="none" strike="noStrike" cap="none" dirty="0">
                <a:solidFill>
                  <a:srgbClr val="000000"/>
                </a:solidFill>
                <a:latin typeface="Arial" panose="020B0604020202020204"/>
                <a:ea typeface="Arial" panose="020B0604020202020204"/>
                <a:cs typeface="Arial" panose="020B0604020202020204"/>
                <a:sym typeface="Arial" panose="020B0604020202020204"/>
              </a:rPr>
              <a:t>Title: Image Degradation Tool</a:t>
            </a:r>
            <a:endParaRPr sz="2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9" name="Google Shape;116;p3"/>
          <p:cNvPicPr preferRelativeResize="0"/>
          <p:nvPr/>
        </p:nvPicPr>
        <p:blipFill rotWithShape="1">
          <a:blip r:embed="rId3"/>
          <a:srcRect l="21252" t="12460" r="17778" b="11747"/>
          <a:stretch>
            <a:fillRect/>
          </a:stretch>
        </p:blipFill>
        <p:spPr>
          <a:xfrm>
            <a:off x="11198120" y="30893"/>
            <a:ext cx="947495" cy="659582"/>
          </a:xfrm>
          <a:prstGeom prst="rect">
            <a:avLst/>
          </a:prstGeom>
          <a:noFill/>
          <a:ln>
            <a:no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rcRect/>
          <a:stretch/>
        </p:blipFill>
        <p:spPr>
          <a:xfrm>
            <a:off x="866958" y="727304"/>
            <a:ext cx="2405521" cy="2400772"/>
          </a:xfrm>
          <a:prstGeom prst="rect">
            <a:avLst/>
          </a:prstGeom>
        </p:spPr>
      </p:pic>
      <p:sp>
        <p:nvSpPr>
          <p:cNvPr id="15" name="TextBox 14"/>
          <p:cNvSpPr txBox="1"/>
          <p:nvPr/>
        </p:nvSpPr>
        <p:spPr>
          <a:xfrm>
            <a:off x="3015784" y="3208410"/>
            <a:ext cx="2760705" cy="646331"/>
          </a:xfrm>
          <a:prstGeom prst="rect">
            <a:avLst/>
          </a:prstGeom>
          <a:noFill/>
        </p:spPr>
        <p:txBody>
          <a:bodyPr wrap="square" rtlCol="0">
            <a:spAutoFit/>
          </a:bodyPr>
          <a:lstStyle/>
          <a:p>
            <a:pPr algn="ctr"/>
            <a:r>
              <a:rPr lang="en-US" dirty="0"/>
              <a:t>MTF</a:t>
            </a:r>
            <a:endParaRPr lang="en-IN" dirty="0"/>
          </a:p>
          <a:p>
            <a:pPr algn="ctr"/>
            <a:endParaRPr lang="en-IN" dirty="0"/>
          </a:p>
        </p:txBody>
      </p:sp>
      <p:sp>
        <p:nvSpPr>
          <p:cNvPr id="16" name="TextBox 15"/>
          <p:cNvSpPr txBox="1"/>
          <p:nvPr/>
        </p:nvSpPr>
        <p:spPr>
          <a:xfrm>
            <a:off x="8648393" y="3222788"/>
            <a:ext cx="2760705" cy="369332"/>
          </a:xfrm>
          <a:prstGeom prst="rect">
            <a:avLst/>
          </a:prstGeom>
          <a:noFill/>
        </p:spPr>
        <p:txBody>
          <a:bodyPr wrap="square" rtlCol="0">
            <a:spAutoFit/>
          </a:bodyPr>
          <a:lstStyle/>
          <a:p>
            <a:pPr algn="ctr"/>
            <a:r>
              <a:rPr lang="en-US" dirty="0"/>
              <a:t>QE</a:t>
            </a:r>
            <a:endParaRPr lang="en-IN" dirty="0"/>
          </a:p>
        </p:txBody>
      </p:sp>
      <p:sp>
        <p:nvSpPr>
          <p:cNvPr id="17" name="TextBox 16"/>
          <p:cNvSpPr txBox="1"/>
          <p:nvPr/>
        </p:nvSpPr>
        <p:spPr>
          <a:xfrm>
            <a:off x="790553" y="6278456"/>
            <a:ext cx="2695785" cy="369332"/>
          </a:xfrm>
          <a:prstGeom prst="rect">
            <a:avLst/>
          </a:prstGeom>
          <a:noFill/>
        </p:spPr>
        <p:txBody>
          <a:bodyPr wrap="square" rtlCol="0">
            <a:spAutoFit/>
          </a:bodyPr>
          <a:lstStyle/>
          <a:p>
            <a:pPr algn="ctr"/>
            <a:r>
              <a:rPr lang="en-US" dirty="0"/>
              <a:t>PTC </a:t>
            </a:r>
            <a:endParaRPr lang="en-IN" dirty="0"/>
          </a:p>
        </p:txBody>
      </p:sp>
      <p:sp>
        <p:nvSpPr>
          <p:cNvPr id="21" name="TextBox 20"/>
          <p:cNvSpPr txBox="1"/>
          <p:nvPr/>
        </p:nvSpPr>
        <p:spPr>
          <a:xfrm>
            <a:off x="5608582" y="3260170"/>
            <a:ext cx="2888600" cy="369332"/>
          </a:xfrm>
          <a:prstGeom prst="rect">
            <a:avLst/>
          </a:prstGeom>
          <a:noFill/>
        </p:spPr>
        <p:txBody>
          <a:bodyPr wrap="square" rtlCol="0">
            <a:spAutoFit/>
          </a:bodyPr>
          <a:lstStyle/>
          <a:p>
            <a:pPr algn="ctr"/>
            <a:r>
              <a:rPr lang="en-US" dirty="0"/>
              <a:t>Inverse CCM</a:t>
            </a:r>
            <a:endParaRPr lang="en-IN" dirty="0"/>
          </a:p>
        </p:txBody>
      </p:sp>
      <p:sp>
        <p:nvSpPr>
          <p:cNvPr id="23" name="TextBox 22"/>
          <p:cNvSpPr txBox="1"/>
          <p:nvPr/>
        </p:nvSpPr>
        <p:spPr>
          <a:xfrm>
            <a:off x="5776489" y="6231514"/>
            <a:ext cx="2760705" cy="369332"/>
          </a:xfrm>
          <a:prstGeom prst="rect">
            <a:avLst/>
          </a:prstGeom>
          <a:noFill/>
        </p:spPr>
        <p:txBody>
          <a:bodyPr wrap="square" rtlCol="0">
            <a:spAutoFit/>
          </a:bodyPr>
          <a:lstStyle/>
          <a:p>
            <a:pPr algn="ctr"/>
            <a:r>
              <a:rPr lang="en-US" dirty="0"/>
              <a:t>Veiling glare </a:t>
            </a:r>
            <a:endParaRPr lang="en-IN" dirty="0"/>
          </a:p>
        </p:txBody>
      </p:sp>
      <p:sp>
        <p:nvSpPr>
          <p:cNvPr id="24" name="TextBox 23"/>
          <p:cNvSpPr txBox="1"/>
          <p:nvPr/>
        </p:nvSpPr>
        <p:spPr>
          <a:xfrm>
            <a:off x="8311608" y="6200560"/>
            <a:ext cx="2760705" cy="369332"/>
          </a:xfrm>
          <a:prstGeom prst="rect">
            <a:avLst/>
          </a:prstGeom>
          <a:noFill/>
        </p:spPr>
        <p:txBody>
          <a:bodyPr wrap="square" rtlCol="0">
            <a:spAutoFit/>
          </a:bodyPr>
          <a:lstStyle/>
          <a:p>
            <a:pPr algn="ctr"/>
            <a:r>
              <a:rPr lang="en-US" dirty="0"/>
              <a:t>Lens shading</a:t>
            </a:r>
            <a:endParaRPr lang="en-IN" dirty="0"/>
          </a:p>
        </p:txBody>
      </p:sp>
      <p:sp>
        <p:nvSpPr>
          <p:cNvPr id="62" name="TextBox 61"/>
          <p:cNvSpPr txBox="1"/>
          <p:nvPr/>
        </p:nvSpPr>
        <p:spPr>
          <a:xfrm>
            <a:off x="556244" y="3042847"/>
            <a:ext cx="2405521" cy="369332"/>
          </a:xfrm>
          <a:prstGeom prst="rect">
            <a:avLst/>
          </a:prstGeom>
          <a:noFill/>
        </p:spPr>
        <p:txBody>
          <a:bodyPr wrap="square" rtlCol="0">
            <a:spAutoFit/>
          </a:bodyPr>
          <a:lstStyle/>
          <a:p>
            <a:pPr algn="ctr"/>
            <a:r>
              <a:rPr lang="en-US" dirty="0"/>
              <a:t>Original image</a:t>
            </a:r>
            <a:endParaRPr lang="en-IN" dirty="0"/>
          </a:p>
        </p:txBody>
      </p:sp>
      <p:cxnSp>
        <p:nvCxnSpPr>
          <p:cNvPr id="75" name="Connector: Elbow 74"/>
          <p:cNvCxnSpPr/>
          <p:nvPr/>
        </p:nvCxnSpPr>
        <p:spPr>
          <a:xfrm>
            <a:off x="11006437" y="2491864"/>
            <a:ext cx="23839" cy="2079421"/>
          </a:xfrm>
          <a:prstGeom prst="bentConnector3">
            <a:avLst>
              <a:gd name="adj1" fmla="val 1058933"/>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3611006" y="4931817"/>
            <a:ext cx="2017996" cy="0"/>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3465681" y="772565"/>
            <a:ext cx="2310808" cy="24007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p:blipFill>
        <p:spPr>
          <a:xfrm>
            <a:off x="5919242" y="764236"/>
            <a:ext cx="2405520" cy="24174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p:blipFill>
        <p:spPr>
          <a:xfrm>
            <a:off x="8462819" y="772565"/>
            <a:ext cx="2484867" cy="2417431"/>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rcRect/>
          <a:stretch/>
        </p:blipFill>
        <p:spPr>
          <a:xfrm>
            <a:off x="8462819" y="3624743"/>
            <a:ext cx="2484867" cy="2543194"/>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rcRect/>
          <a:stretch/>
        </p:blipFill>
        <p:spPr>
          <a:xfrm>
            <a:off x="5919240" y="3626999"/>
            <a:ext cx="2392368" cy="2540938"/>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rcRect/>
          <a:stretch/>
        </p:blipFill>
        <p:spPr>
          <a:xfrm>
            <a:off x="870570" y="3626212"/>
            <a:ext cx="2392367" cy="2541725"/>
          </a:xfrm>
          <a:prstGeom prst="rect">
            <a:avLst/>
          </a:prstGeom>
        </p:spPr>
      </p:pic>
    </p:spTree>
    <p:extLst>
      <p:ext uri="{BB962C8B-B14F-4D97-AF65-F5344CB8AC3E}">
        <p14:creationId xmlns:p14="http://schemas.microsoft.com/office/powerpoint/2010/main" val="67225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down)">
                                      <p:cBhvr>
                                        <p:cTn id="32" dur="500"/>
                                        <p:tgtEl>
                                          <p:spTgt spid="7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nodeType="with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down)">
                                      <p:cBhvr>
                                        <p:cTn id="50" dur="500"/>
                                        <p:tgtEl>
                                          <p:spTgt spid="83"/>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down)">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23" grpId="0"/>
      <p:bldP spid="24" grpId="0"/>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458</Words>
  <Application>Microsoft Office PowerPoint</Application>
  <PresentationFormat>Widescreen</PresentationFormat>
  <Paragraphs>133</Paragraphs>
  <Slides>13</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Arial Black</vt:lpstr>
      <vt:lpstr>Calibri</vt:lpstr>
      <vt:lpstr>Calibri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MAYUR PATIL</dc:creator>
  <cp:lastModifiedBy>Ryan Fernandes</cp:lastModifiedBy>
  <cp:revision>10</cp:revision>
  <dcterms:created xsi:type="dcterms:W3CDTF">2024-04-29T07:53:00Z</dcterms:created>
  <dcterms:modified xsi:type="dcterms:W3CDTF">2024-06-17T11:31:02Z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227994D04C7E4BEDBB52F35B55315376_12</vt:lpwstr>
  </property>
  <property fmtid="{D5CDD505-2E9C-101B-9397-08002B2CF9AE}" pid="3" name="KSOProductBuildVer">
    <vt:lpwstr>1033-12.2.0.16909</vt:lpwstr>
  </property>
</Properties>
</file>